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25"/>
  </p:notesMasterIdLst>
  <p:sldIdLst>
    <p:sldId id="256" r:id="rId2"/>
    <p:sldId id="272" r:id="rId3"/>
    <p:sldId id="273" r:id="rId4"/>
    <p:sldId id="286" r:id="rId5"/>
    <p:sldId id="288" r:id="rId6"/>
    <p:sldId id="259" r:id="rId7"/>
    <p:sldId id="274" r:id="rId8"/>
    <p:sldId id="275" r:id="rId9"/>
    <p:sldId id="261" r:id="rId10"/>
    <p:sldId id="276" r:id="rId11"/>
    <p:sldId id="278" r:id="rId12"/>
    <p:sldId id="279" r:id="rId13"/>
    <p:sldId id="277" r:id="rId14"/>
    <p:sldId id="281" r:id="rId15"/>
    <p:sldId id="284" r:id="rId16"/>
    <p:sldId id="266" r:id="rId17"/>
    <p:sldId id="271" r:id="rId18"/>
    <p:sldId id="258" r:id="rId19"/>
    <p:sldId id="290" r:id="rId20"/>
    <p:sldId id="285" r:id="rId21"/>
    <p:sldId id="268" r:id="rId22"/>
    <p:sldId id="289" r:id="rId23"/>
    <p:sldId id="287"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5711" autoAdjust="0"/>
  </p:normalViewPr>
  <p:slideViewPr>
    <p:cSldViewPr>
      <p:cViewPr>
        <p:scale>
          <a:sx n="66" d="100"/>
          <a:sy n="66" d="100"/>
        </p:scale>
        <p:origin x="948" y="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E5D5029-53E6-4D1C-BE04-34F17EA292EC}" type="doc">
      <dgm:prSet loTypeId="urn:microsoft.com/office/officeart/2005/8/layout/chevronAccent+Icon" loCatId="process" qsTypeId="urn:microsoft.com/office/officeart/2005/8/quickstyle/simple1" qsCatId="simple" csTypeId="urn:microsoft.com/office/officeart/2005/8/colors/accent1_2" csCatId="accent1" phldr="1"/>
      <dgm:spPr/>
    </dgm:pt>
    <dgm:pt modelId="{0CCBC8C2-8463-4222-AE0F-1FBAC1633592}">
      <dgm:prSet phldrT="[Text]"/>
      <dgm:spPr/>
      <dgm:t>
        <a:bodyPr/>
        <a:lstStyle/>
        <a:p>
          <a:r>
            <a:rPr lang="en-US" dirty="0" smtClean="0"/>
            <a:t>Edge triggered based implementation. </a:t>
          </a:r>
          <a:endParaRPr lang="en-US" dirty="0"/>
        </a:p>
      </dgm:t>
    </dgm:pt>
    <dgm:pt modelId="{8E2EF618-52EB-492A-964F-5C57034D7AB8}" type="parTrans" cxnId="{AC287638-71B7-47AE-AB54-31C2D62704E2}">
      <dgm:prSet/>
      <dgm:spPr/>
      <dgm:t>
        <a:bodyPr/>
        <a:lstStyle/>
        <a:p>
          <a:endParaRPr lang="en-US"/>
        </a:p>
      </dgm:t>
    </dgm:pt>
    <dgm:pt modelId="{ED9AFDD4-F048-47C0-BED5-A06226EC85A5}" type="sibTrans" cxnId="{AC287638-71B7-47AE-AB54-31C2D62704E2}">
      <dgm:prSet/>
      <dgm:spPr/>
      <dgm:t>
        <a:bodyPr/>
        <a:lstStyle/>
        <a:p>
          <a:endParaRPr lang="en-US"/>
        </a:p>
      </dgm:t>
    </dgm:pt>
    <dgm:pt modelId="{17902402-5B20-4DE3-99C7-840BE34A5EF5}">
      <dgm:prSet phldrT="[Text]"/>
      <dgm:spPr/>
      <dgm:t>
        <a:bodyPr/>
        <a:lstStyle/>
        <a:p>
          <a:r>
            <a:rPr lang="en-US" dirty="0" smtClean="0"/>
            <a:t>Add a second clock  as in DFT</a:t>
          </a:r>
          <a:endParaRPr lang="en-US" dirty="0"/>
        </a:p>
      </dgm:t>
    </dgm:pt>
    <dgm:pt modelId="{070EA765-F26D-4328-B637-64CC8DCCB9F0}" type="parTrans" cxnId="{DB0AAA31-6413-4575-AA9F-947807CAB3FE}">
      <dgm:prSet/>
      <dgm:spPr/>
      <dgm:t>
        <a:bodyPr/>
        <a:lstStyle/>
        <a:p>
          <a:endParaRPr lang="en-US"/>
        </a:p>
      </dgm:t>
    </dgm:pt>
    <dgm:pt modelId="{FF38E719-E6DC-43C9-A323-5C73B6E6E7C3}" type="sibTrans" cxnId="{DB0AAA31-6413-4575-AA9F-947807CAB3FE}">
      <dgm:prSet/>
      <dgm:spPr/>
      <dgm:t>
        <a:bodyPr/>
        <a:lstStyle/>
        <a:p>
          <a:endParaRPr lang="en-US"/>
        </a:p>
      </dgm:t>
    </dgm:pt>
    <dgm:pt modelId="{12CD3B80-A4D4-4D2E-80E3-6820DC806D91}">
      <dgm:prSet phldrT="[Text]"/>
      <dgm:spPr/>
      <dgm:t>
        <a:bodyPr/>
        <a:lstStyle/>
        <a:p>
          <a:r>
            <a:rPr lang="en-US" dirty="0" smtClean="0"/>
            <a:t>Synthesize to infer master slave implementation</a:t>
          </a:r>
          <a:endParaRPr lang="en-US" dirty="0"/>
        </a:p>
      </dgm:t>
    </dgm:pt>
    <dgm:pt modelId="{22FAE858-459D-4077-853D-577CAC610B79}" type="parTrans" cxnId="{25BC58B8-E5EA-4159-AD3E-F881BAB83172}">
      <dgm:prSet/>
      <dgm:spPr/>
      <dgm:t>
        <a:bodyPr/>
        <a:lstStyle/>
        <a:p>
          <a:endParaRPr lang="en-US"/>
        </a:p>
      </dgm:t>
    </dgm:pt>
    <dgm:pt modelId="{A7D10BD3-2EA0-4765-B92D-CA89700267A9}" type="sibTrans" cxnId="{25BC58B8-E5EA-4159-AD3E-F881BAB83172}">
      <dgm:prSet/>
      <dgm:spPr/>
      <dgm:t>
        <a:bodyPr/>
        <a:lstStyle/>
        <a:p>
          <a:endParaRPr lang="en-US"/>
        </a:p>
      </dgm:t>
    </dgm:pt>
    <dgm:pt modelId="{867A5AE1-5386-494E-8273-080F28874E11}">
      <dgm:prSet phldrT="[Text]"/>
      <dgm:spPr/>
      <dgm:t>
        <a:bodyPr/>
        <a:lstStyle/>
        <a:p>
          <a:r>
            <a:rPr lang="en-US" dirty="0" smtClean="0"/>
            <a:t>Replace master slave for two latches. </a:t>
          </a:r>
          <a:endParaRPr lang="en-US" dirty="0"/>
        </a:p>
      </dgm:t>
    </dgm:pt>
    <dgm:pt modelId="{92620768-B899-47BF-9662-F2E0C3A1A5F7}" type="parTrans" cxnId="{C8E68443-839B-4E40-93BF-757EE7FDF293}">
      <dgm:prSet/>
      <dgm:spPr/>
      <dgm:t>
        <a:bodyPr/>
        <a:lstStyle/>
        <a:p>
          <a:endParaRPr lang="en-US"/>
        </a:p>
      </dgm:t>
    </dgm:pt>
    <dgm:pt modelId="{6436B903-5028-43DD-B2A8-04719BA2CF55}" type="sibTrans" cxnId="{C8E68443-839B-4E40-93BF-757EE7FDF293}">
      <dgm:prSet/>
      <dgm:spPr/>
      <dgm:t>
        <a:bodyPr/>
        <a:lstStyle/>
        <a:p>
          <a:endParaRPr lang="en-US"/>
        </a:p>
      </dgm:t>
    </dgm:pt>
    <dgm:pt modelId="{7BF10B53-B41C-48C4-93F5-837988D96391}">
      <dgm:prSet phldrT="[Text]"/>
      <dgm:spPr/>
      <dgm:t>
        <a:bodyPr/>
        <a:lstStyle/>
        <a:p>
          <a:r>
            <a:rPr lang="en-US" dirty="0" smtClean="0"/>
            <a:t>Resynthesize</a:t>
          </a:r>
          <a:endParaRPr lang="en-US" dirty="0"/>
        </a:p>
      </dgm:t>
    </dgm:pt>
    <dgm:pt modelId="{C425EE5C-EB41-4235-95B3-3F82F38918A2}" type="parTrans" cxnId="{2DC144B5-D374-4FA1-A1CD-2B73B1B2BC6A}">
      <dgm:prSet/>
      <dgm:spPr/>
      <dgm:t>
        <a:bodyPr/>
        <a:lstStyle/>
        <a:p>
          <a:endParaRPr lang="en-US"/>
        </a:p>
      </dgm:t>
    </dgm:pt>
    <dgm:pt modelId="{D4725696-07C8-437C-8ED3-593284C70579}" type="sibTrans" cxnId="{2DC144B5-D374-4FA1-A1CD-2B73B1B2BC6A}">
      <dgm:prSet/>
      <dgm:spPr/>
      <dgm:t>
        <a:bodyPr/>
        <a:lstStyle/>
        <a:p>
          <a:endParaRPr lang="en-US"/>
        </a:p>
      </dgm:t>
    </dgm:pt>
    <dgm:pt modelId="{2D7A25ED-8D46-434C-B6D8-358D6C704163}" type="pres">
      <dgm:prSet presAssocID="{8E5D5029-53E6-4D1C-BE04-34F17EA292EC}" presName="Name0" presStyleCnt="0">
        <dgm:presLayoutVars>
          <dgm:dir/>
          <dgm:resizeHandles val="exact"/>
        </dgm:presLayoutVars>
      </dgm:prSet>
      <dgm:spPr/>
    </dgm:pt>
    <dgm:pt modelId="{4CE22E5E-FEE5-4E8C-A904-7B1B6A4E4BEC}" type="pres">
      <dgm:prSet presAssocID="{0CCBC8C2-8463-4222-AE0F-1FBAC1633592}" presName="composite" presStyleCnt="0"/>
      <dgm:spPr/>
    </dgm:pt>
    <dgm:pt modelId="{65573A22-E8D9-45F6-A47D-56F8EBECFF7F}" type="pres">
      <dgm:prSet presAssocID="{0CCBC8C2-8463-4222-AE0F-1FBAC1633592}" presName="bgChev" presStyleLbl="node1" presStyleIdx="0" presStyleCnt="5"/>
      <dgm:spPr/>
    </dgm:pt>
    <dgm:pt modelId="{C57EBC95-0E81-4305-A1ED-C86DE3C5E0DB}" type="pres">
      <dgm:prSet presAssocID="{0CCBC8C2-8463-4222-AE0F-1FBAC1633592}" presName="txNode" presStyleLbl="fgAcc1" presStyleIdx="0" presStyleCnt="5">
        <dgm:presLayoutVars>
          <dgm:bulletEnabled val="1"/>
        </dgm:presLayoutVars>
      </dgm:prSet>
      <dgm:spPr/>
    </dgm:pt>
    <dgm:pt modelId="{765DCB95-220E-4C18-AA81-69FC373163FE}" type="pres">
      <dgm:prSet presAssocID="{ED9AFDD4-F048-47C0-BED5-A06226EC85A5}" presName="compositeSpace" presStyleCnt="0"/>
      <dgm:spPr/>
    </dgm:pt>
    <dgm:pt modelId="{8739FC93-D0DE-4EE7-8972-A649B08E5255}" type="pres">
      <dgm:prSet presAssocID="{17902402-5B20-4DE3-99C7-840BE34A5EF5}" presName="composite" presStyleCnt="0"/>
      <dgm:spPr/>
    </dgm:pt>
    <dgm:pt modelId="{623DBED1-15D4-4BF2-B4D4-78CEE826E282}" type="pres">
      <dgm:prSet presAssocID="{17902402-5B20-4DE3-99C7-840BE34A5EF5}" presName="bgChev" presStyleLbl="node1" presStyleIdx="1" presStyleCnt="5"/>
      <dgm:spPr/>
    </dgm:pt>
    <dgm:pt modelId="{E161378C-DA57-49CD-AB3F-3C996BD5F14D}" type="pres">
      <dgm:prSet presAssocID="{17902402-5B20-4DE3-99C7-840BE34A5EF5}" presName="txNode" presStyleLbl="fgAcc1" presStyleIdx="1" presStyleCnt="5">
        <dgm:presLayoutVars>
          <dgm:bulletEnabled val="1"/>
        </dgm:presLayoutVars>
      </dgm:prSet>
      <dgm:spPr/>
      <dgm:t>
        <a:bodyPr/>
        <a:lstStyle/>
        <a:p>
          <a:endParaRPr lang="en-US"/>
        </a:p>
      </dgm:t>
    </dgm:pt>
    <dgm:pt modelId="{2FB8EF71-9888-45D4-8F38-263427ED551F}" type="pres">
      <dgm:prSet presAssocID="{FF38E719-E6DC-43C9-A323-5C73B6E6E7C3}" presName="compositeSpace" presStyleCnt="0"/>
      <dgm:spPr/>
    </dgm:pt>
    <dgm:pt modelId="{9BABA87B-B43A-4386-99D6-719CA4E4FDC3}" type="pres">
      <dgm:prSet presAssocID="{12CD3B80-A4D4-4D2E-80E3-6820DC806D91}" presName="composite" presStyleCnt="0"/>
      <dgm:spPr/>
    </dgm:pt>
    <dgm:pt modelId="{3401FCC8-69C5-4471-B404-4E7432FA09F8}" type="pres">
      <dgm:prSet presAssocID="{12CD3B80-A4D4-4D2E-80E3-6820DC806D91}" presName="bgChev" presStyleLbl="node1" presStyleIdx="2" presStyleCnt="5"/>
      <dgm:spPr/>
    </dgm:pt>
    <dgm:pt modelId="{C3800C6C-7B5E-4EE5-B8BE-23391CE15CBA}" type="pres">
      <dgm:prSet presAssocID="{12CD3B80-A4D4-4D2E-80E3-6820DC806D91}" presName="txNode" presStyleLbl="fgAcc1" presStyleIdx="2" presStyleCnt="5">
        <dgm:presLayoutVars>
          <dgm:bulletEnabled val="1"/>
        </dgm:presLayoutVars>
      </dgm:prSet>
      <dgm:spPr/>
      <dgm:t>
        <a:bodyPr/>
        <a:lstStyle/>
        <a:p>
          <a:endParaRPr lang="en-US"/>
        </a:p>
      </dgm:t>
    </dgm:pt>
    <dgm:pt modelId="{F0C9EAC6-E29C-46D3-AAED-CBA2D6498469}" type="pres">
      <dgm:prSet presAssocID="{A7D10BD3-2EA0-4765-B92D-CA89700267A9}" presName="compositeSpace" presStyleCnt="0"/>
      <dgm:spPr/>
    </dgm:pt>
    <dgm:pt modelId="{3E341043-87C3-4192-901C-8383B1290EC4}" type="pres">
      <dgm:prSet presAssocID="{867A5AE1-5386-494E-8273-080F28874E11}" presName="composite" presStyleCnt="0"/>
      <dgm:spPr/>
    </dgm:pt>
    <dgm:pt modelId="{D39C0C77-8648-42C6-A570-845311506F24}" type="pres">
      <dgm:prSet presAssocID="{867A5AE1-5386-494E-8273-080F28874E11}" presName="bgChev" presStyleLbl="node1" presStyleIdx="3" presStyleCnt="5"/>
      <dgm:spPr/>
    </dgm:pt>
    <dgm:pt modelId="{F8850B46-570F-4938-8A42-756814E5ACC2}" type="pres">
      <dgm:prSet presAssocID="{867A5AE1-5386-494E-8273-080F28874E11}" presName="txNode" presStyleLbl="fgAcc1" presStyleIdx="3" presStyleCnt="5">
        <dgm:presLayoutVars>
          <dgm:bulletEnabled val="1"/>
        </dgm:presLayoutVars>
      </dgm:prSet>
      <dgm:spPr/>
      <dgm:t>
        <a:bodyPr/>
        <a:lstStyle/>
        <a:p>
          <a:endParaRPr lang="en-US"/>
        </a:p>
      </dgm:t>
    </dgm:pt>
    <dgm:pt modelId="{21BEE757-5D35-4400-9CDD-43EF89F3B0A6}" type="pres">
      <dgm:prSet presAssocID="{6436B903-5028-43DD-B2A8-04719BA2CF55}" presName="compositeSpace" presStyleCnt="0"/>
      <dgm:spPr/>
    </dgm:pt>
    <dgm:pt modelId="{9B930B54-C230-4984-AAD2-3E7575D4C6B6}" type="pres">
      <dgm:prSet presAssocID="{7BF10B53-B41C-48C4-93F5-837988D96391}" presName="composite" presStyleCnt="0"/>
      <dgm:spPr/>
    </dgm:pt>
    <dgm:pt modelId="{ACA2DC0F-E443-434C-8C73-FFE24D19A661}" type="pres">
      <dgm:prSet presAssocID="{7BF10B53-B41C-48C4-93F5-837988D96391}" presName="bgChev" presStyleLbl="node1" presStyleIdx="4" presStyleCnt="5"/>
      <dgm:spPr/>
    </dgm:pt>
    <dgm:pt modelId="{6E0D67BA-8B69-4BE1-97D6-C158F6FE58FE}" type="pres">
      <dgm:prSet presAssocID="{7BF10B53-B41C-48C4-93F5-837988D96391}" presName="txNode" presStyleLbl="fgAcc1" presStyleIdx="4" presStyleCnt="5">
        <dgm:presLayoutVars>
          <dgm:bulletEnabled val="1"/>
        </dgm:presLayoutVars>
      </dgm:prSet>
      <dgm:spPr/>
    </dgm:pt>
  </dgm:ptLst>
  <dgm:cxnLst>
    <dgm:cxn modelId="{B9E7F0B2-E12E-4858-8D45-F4404944E680}" type="presOf" srcId="{0CCBC8C2-8463-4222-AE0F-1FBAC1633592}" destId="{C57EBC95-0E81-4305-A1ED-C86DE3C5E0DB}" srcOrd="0" destOrd="0" presId="urn:microsoft.com/office/officeart/2005/8/layout/chevronAccent+Icon"/>
    <dgm:cxn modelId="{E91EC127-4440-48A0-A59A-9208ADC5A457}" type="presOf" srcId="{7BF10B53-B41C-48C4-93F5-837988D96391}" destId="{6E0D67BA-8B69-4BE1-97D6-C158F6FE58FE}" srcOrd="0" destOrd="0" presId="urn:microsoft.com/office/officeart/2005/8/layout/chevronAccent+Icon"/>
    <dgm:cxn modelId="{DB0AAA31-6413-4575-AA9F-947807CAB3FE}" srcId="{8E5D5029-53E6-4D1C-BE04-34F17EA292EC}" destId="{17902402-5B20-4DE3-99C7-840BE34A5EF5}" srcOrd="1" destOrd="0" parTransId="{070EA765-F26D-4328-B637-64CC8DCCB9F0}" sibTransId="{FF38E719-E6DC-43C9-A323-5C73B6E6E7C3}"/>
    <dgm:cxn modelId="{5BEB9EA8-2AFA-478D-9E5B-643DE0DEB2F4}" type="presOf" srcId="{8E5D5029-53E6-4D1C-BE04-34F17EA292EC}" destId="{2D7A25ED-8D46-434C-B6D8-358D6C704163}" srcOrd="0" destOrd="0" presId="urn:microsoft.com/office/officeart/2005/8/layout/chevronAccent+Icon"/>
    <dgm:cxn modelId="{AC287638-71B7-47AE-AB54-31C2D62704E2}" srcId="{8E5D5029-53E6-4D1C-BE04-34F17EA292EC}" destId="{0CCBC8C2-8463-4222-AE0F-1FBAC1633592}" srcOrd="0" destOrd="0" parTransId="{8E2EF618-52EB-492A-964F-5C57034D7AB8}" sibTransId="{ED9AFDD4-F048-47C0-BED5-A06226EC85A5}"/>
    <dgm:cxn modelId="{AB78EE0D-D4B1-4B8B-8A7C-D0EE74980628}" type="presOf" srcId="{12CD3B80-A4D4-4D2E-80E3-6820DC806D91}" destId="{C3800C6C-7B5E-4EE5-B8BE-23391CE15CBA}" srcOrd="0" destOrd="0" presId="urn:microsoft.com/office/officeart/2005/8/layout/chevronAccent+Icon"/>
    <dgm:cxn modelId="{C8E68443-839B-4E40-93BF-757EE7FDF293}" srcId="{8E5D5029-53E6-4D1C-BE04-34F17EA292EC}" destId="{867A5AE1-5386-494E-8273-080F28874E11}" srcOrd="3" destOrd="0" parTransId="{92620768-B899-47BF-9662-F2E0C3A1A5F7}" sibTransId="{6436B903-5028-43DD-B2A8-04719BA2CF55}"/>
    <dgm:cxn modelId="{2DC144B5-D374-4FA1-A1CD-2B73B1B2BC6A}" srcId="{8E5D5029-53E6-4D1C-BE04-34F17EA292EC}" destId="{7BF10B53-B41C-48C4-93F5-837988D96391}" srcOrd="4" destOrd="0" parTransId="{C425EE5C-EB41-4235-95B3-3F82F38918A2}" sibTransId="{D4725696-07C8-437C-8ED3-593284C70579}"/>
    <dgm:cxn modelId="{25BC58B8-E5EA-4159-AD3E-F881BAB83172}" srcId="{8E5D5029-53E6-4D1C-BE04-34F17EA292EC}" destId="{12CD3B80-A4D4-4D2E-80E3-6820DC806D91}" srcOrd="2" destOrd="0" parTransId="{22FAE858-459D-4077-853D-577CAC610B79}" sibTransId="{A7D10BD3-2EA0-4765-B92D-CA89700267A9}"/>
    <dgm:cxn modelId="{73E09E26-FD2D-47A5-AB22-385B8F4CE823}" type="presOf" srcId="{17902402-5B20-4DE3-99C7-840BE34A5EF5}" destId="{E161378C-DA57-49CD-AB3F-3C996BD5F14D}" srcOrd="0" destOrd="0" presId="urn:microsoft.com/office/officeart/2005/8/layout/chevronAccent+Icon"/>
    <dgm:cxn modelId="{FED88916-6952-4872-802D-F631B57832E6}" type="presOf" srcId="{867A5AE1-5386-494E-8273-080F28874E11}" destId="{F8850B46-570F-4938-8A42-756814E5ACC2}" srcOrd="0" destOrd="0" presId="urn:microsoft.com/office/officeart/2005/8/layout/chevronAccent+Icon"/>
    <dgm:cxn modelId="{E08AB4B3-C82B-4F62-A2E9-3ABC0E4B72DE}" type="presParOf" srcId="{2D7A25ED-8D46-434C-B6D8-358D6C704163}" destId="{4CE22E5E-FEE5-4E8C-A904-7B1B6A4E4BEC}" srcOrd="0" destOrd="0" presId="urn:microsoft.com/office/officeart/2005/8/layout/chevronAccent+Icon"/>
    <dgm:cxn modelId="{22A90F31-063D-4474-9FA8-AE6E039D0F93}" type="presParOf" srcId="{4CE22E5E-FEE5-4E8C-A904-7B1B6A4E4BEC}" destId="{65573A22-E8D9-45F6-A47D-56F8EBECFF7F}" srcOrd="0" destOrd="0" presId="urn:microsoft.com/office/officeart/2005/8/layout/chevronAccent+Icon"/>
    <dgm:cxn modelId="{A2FA2069-FADC-4A45-BAC8-1DB8763FACEE}" type="presParOf" srcId="{4CE22E5E-FEE5-4E8C-A904-7B1B6A4E4BEC}" destId="{C57EBC95-0E81-4305-A1ED-C86DE3C5E0DB}" srcOrd="1" destOrd="0" presId="urn:microsoft.com/office/officeart/2005/8/layout/chevronAccent+Icon"/>
    <dgm:cxn modelId="{72335104-C37F-4CAA-BB26-45321DCF0311}" type="presParOf" srcId="{2D7A25ED-8D46-434C-B6D8-358D6C704163}" destId="{765DCB95-220E-4C18-AA81-69FC373163FE}" srcOrd="1" destOrd="0" presId="urn:microsoft.com/office/officeart/2005/8/layout/chevronAccent+Icon"/>
    <dgm:cxn modelId="{92FA7C10-1E68-4FA3-A689-CB6207CE1F2A}" type="presParOf" srcId="{2D7A25ED-8D46-434C-B6D8-358D6C704163}" destId="{8739FC93-D0DE-4EE7-8972-A649B08E5255}" srcOrd="2" destOrd="0" presId="urn:microsoft.com/office/officeart/2005/8/layout/chevronAccent+Icon"/>
    <dgm:cxn modelId="{BA988B5C-52AE-45F0-B986-31715AC2E95C}" type="presParOf" srcId="{8739FC93-D0DE-4EE7-8972-A649B08E5255}" destId="{623DBED1-15D4-4BF2-B4D4-78CEE826E282}" srcOrd="0" destOrd="0" presId="urn:microsoft.com/office/officeart/2005/8/layout/chevronAccent+Icon"/>
    <dgm:cxn modelId="{905CD8C8-98F0-45D2-A477-212C1AC86E20}" type="presParOf" srcId="{8739FC93-D0DE-4EE7-8972-A649B08E5255}" destId="{E161378C-DA57-49CD-AB3F-3C996BD5F14D}" srcOrd="1" destOrd="0" presId="urn:microsoft.com/office/officeart/2005/8/layout/chevronAccent+Icon"/>
    <dgm:cxn modelId="{FB598918-6D52-4865-9CAB-AB0E40F3DA31}" type="presParOf" srcId="{2D7A25ED-8D46-434C-B6D8-358D6C704163}" destId="{2FB8EF71-9888-45D4-8F38-263427ED551F}" srcOrd="3" destOrd="0" presId="urn:microsoft.com/office/officeart/2005/8/layout/chevronAccent+Icon"/>
    <dgm:cxn modelId="{6599CB8D-D1DB-4880-ADAB-C1BD6A9F94CE}" type="presParOf" srcId="{2D7A25ED-8D46-434C-B6D8-358D6C704163}" destId="{9BABA87B-B43A-4386-99D6-719CA4E4FDC3}" srcOrd="4" destOrd="0" presId="urn:microsoft.com/office/officeart/2005/8/layout/chevronAccent+Icon"/>
    <dgm:cxn modelId="{5BA20452-49FA-433D-BCBC-958D8746E54E}" type="presParOf" srcId="{9BABA87B-B43A-4386-99D6-719CA4E4FDC3}" destId="{3401FCC8-69C5-4471-B404-4E7432FA09F8}" srcOrd="0" destOrd="0" presId="urn:microsoft.com/office/officeart/2005/8/layout/chevronAccent+Icon"/>
    <dgm:cxn modelId="{7F574FD2-4369-4A7A-92A6-5F5B5FB4CD73}" type="presParOf" srcId="{9BABA87B-B43A-4386-99D6-719CA4E4FDC3}" destId="{C3800C6C-7B5E-4EE5-B8BE-23391CE15CBA}" srcOrd="1" destOrd="0" presId="urn:microsoft.com/office/officeart/2005/8/layout/chevronAccent+Icon"/>
    <dgm:cxn modelId="{8DF38895-F982-4EDD-B2AA-5455EDAF9466}" type="presParOf" srcId="{2D7A25ED-8D46-434C-B6D8-358D6C704163}" destId="{F0C9EAC6-E29C-46D3-AAED-CBA2D6498469}" srcOrd="5" destOrd="0" presId="urn:microsoft.com/office/officeart/2005/8/layout/chevronAccent+Icon"/>
    <dgm:cxn modelId="{20E661B0-B0EE-41B9-ABEF-CDDDDEF54F56}" type="presParOf" srcId="{2D7A25ED-8D46-434C-B6D8-358D6C704163}" destId="{3E341043-87C3-4192-901C-8383B1290EC4}" srcOrd="6" destOrd="0" presId="urn:microsoft.com/office/officeart/2005/8/layout/chevronAccent+Icon"/>
    <dgm:cxn modelId="{0068FAF9-87A0-47A4-BE94-0827EDBD646B}" type="presParOf" srcId="{3E341043-87C3-4192-901C-8383B1290EC4}" destId="{D39C0C77-8648-42C6-A570-845311506F24}" srcOrd="0" destOrd="0" presId="urn:microsoft.com/office/officeart/2005/8/layout/chevronAccent+Icon"/>
    <dgm:cxn modelId="{AA6AA63F-27B1-4FE6-B8B5-3DCFC757A86C}" type="presParOf" srcId="{3E341043-87C3-4192-901C-8383B1290EC4}" destId="{F8850B46-570F-4938-8A42-756814E5ACC2}" srcOrd="1" destOrd="0" presId="urn:microsoft.com/office/officeart/2005/8/layout/chevronAccent+Icon"/>
    <dgm:cxn modelId="{8F13448B-4679-47FA-BBD4-8B10E9E26FB3}" type="presParOf" srcId="{2D7A25ED-8D46-434C-B6D8-358D6C704163}" destId="{21BEE757-5D35-4400-9CDD-43EF89F3B0A6}" srcOrd="7" destOrd="0" presId="urn:microsoft.com/office/officeart/2005/8/layout/chevronAccent+Icon"/>
    <dgm:cxn modelId="{C07CC7E4-07E1-42F5-8C53-F3DF0595CBAA}" type="presParOf" srcId="{2D7A25ED-8D46-434C-B6D8-358D6C704163}" destId="{9B930B54-C230-4984-AAD2-3E7575D4C6B6}" srcOrd="8" destOrd="0" presId="urn:microsoft.com/office/officeart/2005/8/layout/chevronAccent+Icon"/>
    <dgm:cxn modelId="{8FCC4820-FE71-44F4-9F40-043A7F369D21}" type="presParOf" srcId="{9B930B54-C230-4984-AAD2-3E7575D4C6B6}" destId="{ACA2DC0F-E443-434C-8C73-FFE24D19A661}" srcOrd="0" destOrd="0" presId="urn:microsoft.com/office/officeart/2005/8/layout/chevronAccent+Icon"/>
    <dgm:cxn modelId="{052056CB-CF46-403B-8895-95EE782FEA12}" type="presParOf" srcId="{9B930B54-C230-4984-AAD2-3E7575D4C6B6}" destId="{6E0D67BA-8B69-4BE1-97D6-C158F6FE58FE}" srcOrd="1" destOrd="0" presId="urn:microsoft.com/office/officeart/2005/8/layout/chevronAccen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573A22-E8D9-45F6-A47D-56F8EBECFF7F}">
      <dsp:nvSpPr>
        <dsp:cNvPr id="0" name=""/>
        <dsp:cNvSpPr/>
      </dsp:nvSpPr>
      <dsp:spPr>
        <a:xfrm>
          <a:off x="1425" y="3043979"/>
          <a:ext cx="1595941" cy="616033"/>
        </a:xfrm>
        <a:prstGeom prst="chevron">
          <a:avLst>
            <a:gd name="adj" fmla="val 4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57EBC95-0E81-4305-A1ED-C86DE3C5E0DB}">
      <dsp:nvSpPr>
        <dsp:cNvPr id="0" name=""/>
        <dsp:cNvSpPr/>
      </dsp:nvSpPr>
      <dsp:spPr>
        <a:xfrm>
          <a:off x="427010" y="3197987"/>
          <a:ext cx="1347684" cy="61603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71120" rIns="71120" bIns="71120" numCol="1" spcCol="1270" anchor="ctr" anchorCtr="0">
          <a:noAutofit/>
        </a:bodyPr>
        <a:lstStyle/>
        <a:p>
          <a:pPr lvl="0" algn="ctr" defTabSz="444500">
            <a:lnSpc>
              <a:spcPct val="90000"/>
            </a:lnSpc>
            <a:spcBef>
              <a:spcPct val="0"/>
            </a:spcBef>
            <a:spcAft>
              <a:spcPct val="35000"/>
            </a:spcAft>
          </a:pPr>
          <a:r>
            <a:rPr lang="en-US" sz="1000" kern="1200" dirty="0" smtClean="0"/>
            <a:t>Edge triggered based implementation. </a:t>
          </a:r>
          <a:endParaRPr lang="en-US" sz="1000" kern="1200" dirty="0"/>
        </a:p>
      </dsp:txBody>
      <dsp:txXfrm>
        <a:off x="445053" y="3216030"/>
        <a:ext cx="1311598" cy="579947"/>
      </dsp:txXfrm>
    </dsp:sp>
    <dsp:sp modelId="{623DBED1-15D4-4BF2-B4D4-78CEE826E282}">
      <dsp:nvSpPr>
        <dsp:cNvPr id="0" name=""/>
        <dsp:cNvSpPr/>
      </dsp:nvSpPr>
      <dsp:spPr>
        <a:xfrm>
          <a:off x="1824345" y="3043979"/>
          <a:ext cx="1595941" cy="616033"/>
        </a:xfrm>
        <a:prstGeom prst="chevron">
          <a:avLst>
            <a:gd name="adj" fmla="val 4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161378C-DA57-49CD-AB3F-3C996BD5F14D}">
      <dsp:nvSpPr>
        <dsp:cNvPr id="0" name=""/>
        <dsp:cNvSpPr/>
      </dsp:nvSpPr>
      <dsp:spPr>
        <a:xfrm>
          <a:off x="2249930" y="3197987"/>
          <a:ext cx="1347684" cy="61603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71120" rIns="71120" bIns="71120" numCol="1" spcCol="1270" anchor="ctr" anchorCtr="0">
          <a:noAutofit/>
        </a:bodyPr>
        <a:lstStyle/>
        <a:p>
          <a:pPr lvl="0" algn="ctr" defTabSz="444500">
            <a:lnSpc>
              <a:spcPct val="90000"/>
            </a:lnSpc>
            <a:spcBef>
              <a:spcPct val="0"/>
            </a:spcBef>
            <a:spcAft>
              <a:spcPct val="35000"/>
            </a:spcAft>
          </a:pPr>
          <a:r>
            <a:rPr lang="en-US" sz="1000" kern="1200" dirty="0" smtClean="0"/>
            <a:t>Add a second clock  as in DFT</a:t>
          </a:r>
          <a:endParaRPr lang="en-US" sz="1000" kern="1200" dirty="0"/>
        </a:p>
      </dsp:txBody>
      <dsp:txXfrm>
        <a:off x="2267973" y="3216030"/>
        <a:ext cx="1311598" cy="579947"/>
      </dsp:txXfrm>
    </dsp:sp>
    <dsp:sp modelId="{3401FCC8-69C5-4471-B404-4E7432FA09F8}">
      <dsp:nvSpPr>
        <dsp:cNvPr id="0" name=""/>
        <dsp:cNvSpPr/>
      </dsp:nvSpPr>
      <dsp:spPr>
        <a:xfrm>
          <a:off x="3647265" y="3043979"/>
          <a:ext cx="1595941" cy="616033"/>
        </a:xfrm>
        <a:prstGeom prst="chevron">
          <a:avLst>
            <a:gd name="adj" fmla="val 4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3800C6C-7B5E-4EE5-B8BE-23391CE15CBA}">
      <dsp:nvSpPr>
        <dsp:cNvPr id="0" name=""/>
        <dsp:cNvSpPr/>
      </dsp:nvSpPr>
      <dsp:spPr>
        <a:xfrm>
          <a:off x="4072850" y="3197987"/>
          <a:ext cx="1347684" cy="61603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71120" rIns="71120" bIns="71120" numCol="1" spcCol="1270" anchor="ctr" anchorCtr="0">
          <a:noAutofit/>
        </a:bodyPr>
        <a:lstStyle/>
        <a:p>
          <a:pPr lvl="0" algn="ctr" defTabSz="444500">
            <a:lnSpc>
              <a:spcPct val="90000"/>
            </a:lnSpc>
            <a:spcBef>
              <a:spcPct val="0"/>
            </a:spcBef>
            <a:spcAft>
              <a:spcPct val="35000"/>
            </a:spcAft>
          </a:pPr>
          <a:r>
            <a:rPr lang="en-US" sz="1000" kern="1200" dirty="0" smtClean="0"/>
            <a:t>Synthesize to infer master slave implementation</a:t>
          </a:r>
          <a:endParaRPr lang="en-US" sz="1000" kern="1200" dirty="0"/>
        </a:p>
      </dsp:txBody>
      <dsp:txXfrm>
        <a:off x="4090893" y="3216030"/>
        <a:ext cx="1311598" cy="579947"/>
      </dsp:txXfrm>
    </dsp:sp>
    <dsp:sp modelId="{D39C0C77-8648-42C6-A570-845311506F24}">
      <dsp:nvSpPr>
        <dsp:cNvPr id="0" name=""/>
        <dsp:cNvSpPr/>
      </dsp:nvSpPr>
      <dsp:spPr>
        <a:xfrm>
          <a:off x="5470185" y="3043979"/>
          <a:ext cx="1595941" cy="616033"/>
        </a:xfrm>
        <a:prstGeom prst="chevron">
          <a:avLst>
            <a:gd name="adj" fmla="val 4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8850B46-570F-4938-8A42-756814E5ACC2}">
      <dsp:nvSpPr>
        <dsp:cNvPr id="0" name=""/>
        <dsp:cNvSpPr/>
      </dsp:nvSpPr>
      <dsp:spPr>
        <a:xfrm>
          <a:off x="5895770" y="3197987"/>
          <a:ext cx="1347684" cy="61603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71120" rIns="71120" bIns="71120" numCol="1" spcCol="1270" anchor="ctr" anchorCtr="0">
          <a:noAutofit/>
        </a:bodyPr>
        <a:lstStyle/>
        <a:p>
          <a:pPr lvl="0" algn="ctr" defTabSz="444500">
            <a:lnSpc>
              <a:spcPct val="90000"/>
            </a:lnSpc>
            <a:spcBef>
              <a:spcPct val="0"/>
            </a:spcBef>
            <a:spcAft>
              <a:spcPct val="35000"/>
            </a:spcAft>
          </a:pPr>
          <a:r>
            <a:rPr lang="en-US" sz="1000" kern="1200" dirty="0" smtClean="0"/>
            <a:t>Replace master slave for two latches. </a:t>
          </a:r>
          <a:endParaRPr lang="en-US" sz="1000" kern="1200" dirty="0"/>
        </a:p>
      </dsp:txBody>
      <dsp:txXfrm>
        <a:off x="5913813" y="3216030"/>
        <a:ext cx="1311598" cy="579947"/>
      </dsp:txXfrm>
    </dsp:sp>
    <dsp:sp modelId="{ACA2DC0F-E443-434C-8C73-FFE24D19A661}">
      <dsp:nvSpPr>
        <dsp:cNvPr id="0" name=""/>
        <dsp:cNvSpPr/>
      </dsp:nvSpPr>
      <dsp:spPr>
        <a:xfrm>
          <a:off x="7293105" y="3043979"/>
          <a:ext cx="1595941" cy="616033"/>
        </a:xfrm>
        <a:prstGeom prst="chevron">
          <a:avLst>
            <a:gd name="adj" fmla="val 4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E0D67BA-8B69-4BE1-97D6-C158F6FE58FE}">
      <dsp:nvSpPr>
        <dsp:cNvPr id="0" name=""/>
        <dsp:cNvSpPr/>
      </dsp:nvSpPr>
      <dsp:spPr>
        <a:xfrm>
          <a:off x="7718690" y="3197987"/>
          <a:ext cx="1347684" cy="61603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71120" rIns="71120" bIns="71120" numCol="1" spcCol="1270" anchor="ctr" anchorCtr="0">
          <a:noAutofit/>
        </a:bodyPr>
        <a:lstStyle/>
        <a:p>
          <a:pPr lvl="0" algn="ctr" defTabSz="444500">
            <a:lnSpc>
              <a:spcPct val="90000"/>
            </a:lnSpc>
            <a:spcBef>
              <a:spcPct val="0"/>
            </a:spcBef>
            <a:spcAft>
              <a:spcPct val="35000"/>
            </a:spcAft>
          </a:pPr>
          <a:r>
            <a:rPr lang="en-US" sz="1000" kern="1200" dirty="0" smtClean="0"/>
            <a:t>Resynthesize</a:t>
          </a:r>
          <a:endParaRPr lang="en-US" sz="1000" kern="1200" dirty="0"/>
        </a:p>
      </dsp:txBody>
      <dsp:txXfrm>
        <a:off x="7736733" y="3216030"/>
        <a:ext cx="1311598" cy="579947"/>
      </dsp:txXfrm>
    </dsp:sp>
  </dsp:spTree>
</dsp:drawing>
</file>

<file path=ppt/diagrams/layout1.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CFA57ED-2A91-4D68-8E72-954E01CAC112}" type="datetimeFigureOut">
              <a:rPr lang="en-US" smtClean="0"/>
              <a:t>5/9/2014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BEF7A52-5243-45DB-A96C-4242B9220CE5}" type="slidenum">
              <a:rPr lang="en-US" smtClean="0"/>
              <a:t>‹#›</a:t>
            </a:fld>
            <a:endParaRPr lang="en-US"/>
          </a:p>
        </p:txBody>
      </p:sp>
    </p:spTree>
    <p:extLst>
      <p:ext uri="{BB962C8B-B14F-4D97-AF65-F5344CB8AC3E}">
        <p14:creationId xmlns:p14="http://schemas.microsoft.com/office/powerpoint/2010/main" val="31767674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For this class I followed a methodology using </a:t>
            </a:r>
            <a:r>
              <a:rPr lang="en-US" baseline="0" dirty="0" err="1" smtClean="0"/>
              <a:t>synopsys</a:t>
            </a:r>
            <a:r>
              <a:rPr lang="en-US" baseline="0" dirty="0" smtClean="0"/>
              <a:t> tools for the implementation of two phase latch based design. </a:t>
            </a:r>
            <a:endParaRPr lang="en-US" dirty="0"/>
          </a:p>
        </p:txBody>
      </p:sp>
      <p:sp>
        <p:nvSpPr>
          <p:cNvPr id="4" name="Slide Number Placeholder 3"/>
          <p:cNvSpPr>
            <a:spLocks noGrp="1"/>
          </p:cNvSpPr>
          <p:nvPr>
            <p:ph type="sldNum" sz="quarter" idx="10"/>
          </p:nvPr>
        </p:nvSpPr>
        <p:spPr/>
        <p:txBody>
          <a:bodyPr/>
          <a:lstStyle/>
          <a:p>
            <a:fld id="{1BEF7A52-5243-45DB-A96C-4242B9220CE5}" type="slidenum">
              <a:rPr lang="en-US" smtClean="0"/>
              <a:t>1</a:t>
            </a:fld>
            <a:endParaRPr lang="en-US"/>
          </a:p>
        </p:txBody>
      </p:sp>
    </p:spTree>
    <p:extLst>
      <p:ext uri="{BB962C8B-B14F-4D97-AF65-F5344CB8AC3E}">
        <p14:creationId xmlns:p14="http://schemas.microsoft.com/office/powerpoint/2010/main" val="39240698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a:t>
            </a:r>
            <a:r>
              <a:rPr lang="en-US" baseline="0" dirty="0" smtClean="0"/>
              <a:t> this presentation I want to make sure I answer the following </a:t>
            </a:r>
            <a:r>
              <a:rPr lang="en-US" baseline="0" dirty="0" err="1" smtClean="0"/>
              <a:t>Wh</a:t>
            </a:r>
            <a:r>
              <a:rPr lang="en-US" baseline="0" dirty="0" smtClean="0"/>
              <a:t> questions.</a:t>
            </a:r>
          </a:p>
          <a:p>
            <a:endParaRPr lang="en-US" baseline="0" dirty="0" smtClean="0"/>
          </a:p>
          <a:p>
            <a:r>
              <a:rPr lang="en-US" baseline="0" dirty="0" smtClean="0"/>
              <a:t>Why would be choose a Two phase latch based implementation</a:t>
            </a:r>
          </a:p>
          <a:p>
            <a:r>
              <a:rPr lang="en-US" baseline="0" dirty="0" smtClean="0"/>
              <a:t>Then What is a two phase latch based implementation</a:t>
            </a:r>
          </a:p>
          <a:p>
            <a:r>
              <a:rPr lang="en-US" baseline="0" dirty="0" smtClean="0"/>
              <a:t>Then How we implement it </a:t>
            </a:r>
          </a:p>
          <a:p>
            <a:r>
              <a:rPr lang="en-US" baseline="0" dirty="0" smtClean="0"/>
              <a:t>And finally show you some results. </a:t>
            </a:r>
          </a:p>
          <a:p>
            <a:endParaRPr lang="en-US" baseline="0" dirty="0" smtClean="0"/>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1BEF7A52-5243-45DB-A96C-4242B9220CE5}" type="slidenum">
              <a:rPr lang="en-US" smtClean="0"/>
              <a:t>2</a:t>
            </a:fld>
            <a:endParaRPr lang="en-US"/>
          </a:p>
        </p:txBody>
      </p:sp>
    </p:spTree>
    <p:extLst>
      <p:ext uri="{BB962C8B-B14F-4D97-AF65-F5344CB8AC3E}">
        <p14:creationId xmlns:p14="http://schemas.microsoft.com/office/powerpoint/2010/main" val="13082290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understand</a:t>
            </a:r>
            <a:r>
              <a:rPr lang="en-US" baseline="0" dirty="0" smtClean="0"/>
              <a:t> why, lets remember that in an edge triggered system the worst case logic path between registers determines the minimum clock period. If a logic block finishes before the end of the clock period, it has to sit idle until the next clock cycle. A Two phase design allow us to </a:t>
            </a:r>
            <a:r>
              <a:rPr lang="en-US" baseline="0" dirty="0" smtClean="0"/>
              <a:t>utilize this idle time </a:t>
            </a:r>
            <a:r>
              <a:rPr lang="en-US" baseline="0" dirty="0" smtClean="0"/>
              <a:t>from other stages.</a:t>
            </a:r>
            <a:endParaRPr lang="en-US" dirty="0"/>
          </a:p>
        </p:txBody>
      </p:sp>
      <p:sp>
        <p:nvSpPr>
          <p:cNvPr id="4" name="Slide Number Placeholder 3"/>
          <p:cNvSpPr>
            <a:spLocks noGrp="1"/>
          </p:cNvSpPr>
          <p:nvPr>
            <p:ph type="sldNum" sz="quarter" idx="10"/>
          </p:nvPr>
        </p:nvSpPr>
        <p:spPr/>
        <p:txBody>
          <a:bodyPr/>
          <a:lstStyle/>
          <a:p>
            <a:fld id="{1BEF7A52-5243-45DB-A96C-4242B9220CE5}" type="slidenum">
              <a:rPr lang="en-US" smtClean="0"/>
              <a:t>3</a:t>
            </a:fld>
            <a:endParaRPr lang="en-US"/>
          </a:p>
        </p:txBody>
      </p:sp>
    </p:spTree>
    <p:extLst>
      <p:ext uri="{BB962C8B-B14F-4D97-AF65-F5344CB8AC3E}">
        <p14:creationId xmlns:p14="http://schemas.microsoft.com/office/powerpoint/2010/main" val="1609270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Then</a:t>
            </a:r>
            <a:r>
              <a:rPr lang="en-US" baseline="0" dirty="0" smtClean="0"/>
              <a:t> there is the </a:t>
            </a:r>
            <a:r>
              <a:rPr lang="en-US" baseline="0" dirty="0" err="1" smtClean="0"/>
              <a:t>Subthreshold</a:t>
            </a:r>
            <a:r>
              <a:rPr lang="en-US" baseline="0" dirty="0" smtClean="0"/>
              <a:t> design space that seems promising for all the ultra low power electronics  but its yield is dramatically affected by PVT variations.  </a:t>
            </a:r>
            <a:endParaRPr lang="en-US" dirty="0"/>
          </a:p>
        </p:txBody>
      </p:sp>
      <p:sp>
        <p:nvSpPr>
          <p:cNvPr id="4" name="Slide Number Placeholder 3"/>
          <p:cNvSpPr>
            <a:spLocks noGrp="1"/>
          </p:cNvSpPr>
          <p:nvPr>
            <p:ph type="sldNum" sz="quarter" idx="10"/>
          </p:nvPr>
        </p:nvSpPr>
        <p:spPr/>
        <p:txBody>
          <a:bodyPr/>
          <a:lstStyle/>
          <a:p>
            <a:fld id="{1BEF7A52-5243-45DB-A96C-4242B9220CE5}" type="slidenum">
              <a:rPr lang="en-US" smtClean="0"/>
              <a:t>4</a:t>
            </a:fld>
            <a:endParaRPr lang="en-US"/>
          </a:p>
        </p:txBody>
      </p:sp>
    </p:spTree>
    <p:extLst>
      <p:ext uri="{BB962C8B-B14F-4D97-AF65-F5344CB8AC3E}">
        <p14:creationId xmlns:p14="http://schemas.microsoft.com/office/powerpoint/2010/main" val="41388530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YQ  showed in on his papers, that to address PVT variation, the synthesis flow inserts in average 3 or 4 buffers per path with can cause in average a 12% of energy overhead. So a two phase latch design can reduce the need of buffer insertion therefore imply saving energies. </a:t>
            </a:r>
          </a:p>
          <a:p>
            <a:r>
              <a:rPr lang="en-US" baseline="0" dirty="0" smtClean="0"/>
              <a:t>Besides there is a yield increase due to post </a:t>
            </a:r>
            <a:r>
              <a:rPr lang="en-US" baseline="0" dirty="0" err="1" smtClean="0"/>
              <a:t>tapeout</a:t>
            </a:r>
            <a:r>
              <a:rPr lang="en-US" baseline="0" dirty="0" smtClean="0"/>
              <a:t> hold time adjust. </a:t>
            </a:r>
            <a:endParaRPr lang="en-US" dirty="0"/>
          </a:p>
        </p:txBody>
      </p:sp>
      <p:sp>
        <p:nvSpPr>
          <p:cNvPr id="4" name="Slide Number Placeholder 3"/>
          <p:cNvSpPr>
            <a:spLocks noGrp="1"/>
          </p:cNvSpPr>
          <p:nvPr>
            <p:ph type="sldNum" sz="quarter" idx="10"/>
          </p:nvPr>
        </p:nvSpPr>
        <p:spPr/>
        <p:txBody>
          <a:bodyPr/>
          <a:lstStyle/>
          <a:p>
            <a:fld id="{1BEF7A52-5243-45DB-A96C-4242B9220CE5}" type="slidenum">
              <a:rPr lang="en-US" smtClean="0"/>
              <a:t>5</a:t>
            </a:fld>
            <a:endParaRPr lang="en-US"/>
          </a:p>
        </p:txBody>
      </p:sp>
    </p:spTree>
    <p:extLst>
      <p:ext uri="{BB962C8B-B14F-4D97-AF65-F5344CB8AC3E}">
        <p14:creationId xmlns:p14="http://schemas.microsoft.com/office/powerpoint/2010/main" val="15453232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is how a two phase latch based design should look like. We have latches clocked by non overlapping clock1 and clock2 and between each stage of latches we have the combinational logic. </a:t>
            </a:r>
          </a:p>
          <a:p>
            <a:r>
              <a:rPr lang="en-US" baseline="0" dirty="0" smtClean="0"/>
              <a:t>So le me pull up a timing diagram.  And notice that due to the transparent nature of the latches the Data In has all this time to propagate and be stable so latch2 can grab it.  Which is time borrowing. </a:t>
            </a:r>
          </a:p>
          <a:p>
            <a:r>
              <a:rPr lang="en-US" baseline="0" dirty="0" smtClean="0"/>
              <a:t>Also, there is the possibility that the data in is stable way 10, then the </a:t>
            </a:r>
            <a:r>
              <a:rPr lang="en-US" baseline="0" dirty="0" err="1" smtClean="0"/>
              <a:t>combnational</a:t>
            </a:r>
            <a:r>
              <a:rPr lang="en-US" baseline="0" dirty="0" smtClean="0"/>
              <a:t> has all this new time to finish its computation. Which is time slack. </a:t>
            </a:r>
          </a:p>
          <a:p>
            <a:r>
              <a:rPr lang="en-US" baseline="0" dirty="0" smtClean="0"/>
              <a:t>This implies a performance improvement. </a:t>
            </a:r>
          </a:p>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1BEF7A52-5243-45DB-A96C-4242B9220CE5}" type="slidenum">
              <a:rPr lang="en-US" smtClean="0"/>
              <a:t>6</a:t>
            </a:fld>
            <a:endParaRPr lang="en-US"/>
          </a:p>
        </p:txBody>
      </p:sp>
    </p:spTree>
    <p:extLst>
      <p:ext uri="{BB962C8B-B14F-4D97-AF65-F5344CB8AC3E}">
        <p14:creationId xmlns:p14="http://schemas.microsoft.com/office/powerpoint/2010/main" val="42547138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F7A52-5243-45DB-A96C-4242B9220CE5}" type="slidenum">
              <a:rPr lang="en-US" smtClean="0"/>
              <a:t>7</a:t>
            </a:fld>
            <a:endParaRPr lang="en-US"/>
          </a:p>
        </p:txBody>
      </p:sp>
    </p:spTree>
    <p:extLst>
      <p:ext uri="{BB962C8B-B14F-4D97-AF65-F5344CB8AC3E}">
        <p14:creationId xmlns:p14="http://schemas.microsoft.com/office/powerpoint/2010/main" val="17070568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EF7A52-5243-45DB-A96C-4242B9220CE5}" type="slidenum">
              <a:rPr lang="en-US" smtClean="0"/>
              <a:t>12</a:t>
            </a:fld>
            <a:endParaRPr lang="en-US"/>
          </a:p>
        </p:txBody>
      </p:sp>
    </p:spTree>
    <p:extLst>
      <p:ext uri="{BB962C8B-B14F-4D97-AF65-F5344CB8AC3E}">
        <p14:creationId xmlns:p14="http://schemas.microsoft.com/office/powerpoint/2010/main" val="10258137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smtClean="0"/>
              <a:t>Start from the edge triggered based implementation. </a:t>
            </a:r>
          </a:p>
          <a:p>
            <a:pPr lvl="1"/>
            <a:r>
              <a:rPr lang="en-US" dirty="0" smtClean="0"/>
              <a:t>Add a second clock to the ports list. Do not connect it to anything. </a:t>
            </a:r>
          </a:p>
          <a:p>
            <a:pPr lvl="1"/>
            <a:r>
              <a:rPr lang="en-US" dirty="0" smtClean="0"/>
              <a:t>Synthesize to infer Master-Slave implementation. </a:t>
            </a:r>
          </a:p>
          <a:p>
            <a:pPr lvl="1"/>
            <a:r>
              <a:rPr lang="en-US" dirty="0" smtClean="0"/>
              <a:t>Replace the Master-Slave for two latches. Script.</a:t>
            </a:r>
          </a:p>
          <a:p>
            <a:pPr lvl="1"/>
            <a:r>
              <a:rPr lang="en-US" dirty="0" smtClean="0"/>
              <a:t>Re-synthesize. Latch based synthesis.</a:t>
            </a:r>
          </a:p>
          <a:p>
            <a:endParaRPr lang="en-US" dirty="0"/>
          </a:p>
        </p:txBody>
      </p:sp>
      <p:sp>
        <p:nvSpPr>
          <p:cNvPr id="4" name="Slide Number Placeholder 3"/>
          <p:cNvSpPr>
            <a:spLocks noGrp="1"/>
          </p:cNvSpPr>
          <p:nvPr>
            <p:ph type="sldNum" sz="quarter" idx="10"/>
          </p:nvPr>
        </p:nvSpPr>
        <p:spPr/>
        <p:txBody>
          <a:bodyPr/>
          <a:lstStyle/>
          <a:p>
            <a:fld id="{1BEF7A52-5243-45DB-A96C-4242B9220CE5}" type="slidenum">
              <a:rPr lang="en-US" smtClean="0"/>
              <a:t>13</a:t>
            </a:fld>
            <a:endParaRPr lang="en-US"/>
          </a:p>
        </p:txBody>
      </p:sp>
    </p:spTree>
    <p:extLst>
      <p:ext uri="{BB962C8B-B14F-4D97-AF65-F5344CB8AC3E}">
        <p14:creationId xmlns:p14="http://schemas.microsoft.com/office/powerpoint/2010/main" val="4065444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D92154A7-FF21-4BEF-B1B5-01C5D076A8E6}" type="datetime1">
              <a:rPr lang="en-US" smtClean="0"/>
              <a:t>5/9/2014</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CC5C7F78-7BB3-4949-905E-F3235951C3B9}"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2CF76A1-BBC3-4279-B7D2-18D02D541661}" type="datetime1">
              <a:rPr lang="en-US" smtClean="0"/>
              <a:t>5/9/2014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5C7F78-7BB3-4949-905E-F3235951C3B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5F013D1-7DA9-4598-9848-364071D6BFCF}" type="datetime1">
              <a:rPr lang="en-US" smtClean="0"/>
              <a:t>5/9/2014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5C7F78-7BB3-4949-905E-F3235951C3B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lstStyle>
            <a:lvl1pPr algn="ctr">
              <a:defRPr/>
            </a:lvl1pPr>
          </a:lstStyle>
          <a:p>
            <a:r>
              <a:rPr kumimoji="0" lang="en-US" smtClean="0"/>
              <a:t>Click to edit Master title style</a:t>
            </a:r>
            <a:endParaRPr kumimoji="0" lang="en-US"/>
          </a:p>
        </p:txBody>
      </p:sp>
      <p:sp>
        <p:nvSpPr>
          <p:cNvPr id="3" name="Content Placeholder 2"/>
          <p:cNvSpPr>
            <a:spLocks noGrp="1"/>
          </p:cNvSpPr>
          <p:nvPr>
            <p:ph idx="1"/>
          </p:nvPr>
        </p:nvSpPr>
        <p:spPr>
          <a:xfrm>
            <a:off x="457200" y="1600200"/>
            <a:ext cx="8229600" cy="4724400"/>
          </a:xfrm>
        </p:spPr>
        <p:txBody>
          <a:body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4" name="Date Placeholder 3"/>
          <p:cNvSpPr>
            <a:spLocks noGrp="1"/>
          </p:cNvSpPr>
          <p:nvPr>
            <p:ph type="dt" sz="half" idx="10"/>
          </p:nvPr>
        </p:nvSpPr>
        <p:spPr/>
        <p:txBody>
          <a:bodyPr/>
          <a:lstStyle/>
          <a:p>
            <a:fld id="{C932F27D-8180-4666-84DC-154267CB5A46}" type="datetime1">
              <a:rPr lang="en-US" smtClean="0"/>
              <a:t>5/9/2014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5C7F78-7BB3-4949-905E-F3235951C3B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1DDE2EF-8A9F-4CB2-B9B9-0333C2697EBA}" type="datetime1">
              <a:rPr lang="en-US" smtClean="0"/>
              <a:t>5/9/2014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5C7F78-7BB3-4949-905E-F3235951C3B9}"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F845211-F1B6-46E7-8D92-C2BB3FFABE53}" type="datetime1">
              <a:rPr lang="en-US" smtClean="0"/>
              <a:t>5/9/2014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5C7F78-7BB3-4949-905E-F3235951C3B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A6B243F3-D20F-4033-8F04-02CE98458DF6}" type="datetime1">
              <a:rPr lang="en-US" smtClean="0"/>
              <a:t>5/9/2014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C5C7F78-7BB3-4949-905E-F3235951C3B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A2F4E1F-44D6-4E48-8A65-6E63A9EFAF30}" type="datetime1">
              <a:rPr lang="en-US" smtClean="0"/>
              <a:t>5/9/2014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5C7F78-7BB3-4949-905E-F3235951C3B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E0EEA5-8157-47B3-A056-F2DDC375CFE4}" type="datetime1">
              <a:rPr lang="en-US" smtClean="0"/>
              <a:t>5/9/2014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C5C7F78-7BB3-4949-905E-F3235951C3B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F56F5E8-6FE2-4830-A874-1BE5BAA76B99}" type="datetime1">
              <a:rPr lang="en-US" smtClean="0"/>
              <a:t>5/9/2014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5C7F78-7BB3-4949-905E-F3235951C3B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5B74DF0-CDDD-4167-93FE-9B4940685843}" type="datetime1">
              <a:rPr lang="en-US" smtClean="0"/>
              <a:t>5/9/2014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CC5C7F78-7BB3-4949-905E-F3235951C3B9}"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82CA9F7E-782B-458D-A3CB-4A2C04D4B87E}" type="datetime1">
              <a:rPr lang="en-US" smtClean="0"/>
              <a:t>5/9/2014</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CC5C7F78-7BB3-4949-905E-F3235951C3B9}"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hdr="0" ftr="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9.WMF"/><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685800"/>
            <a:ext cx="7851648" cy="3505200"/>
          </a:xfrm>
        </p:spPr>
        <p:txBody>
          <a:bodyPr>
            <a:normAutofit/>
          </a:bodyPr>
          <a:lstStyle/>
          <a:p>
            <a:r>
              <a:rPr lang="en-US" dirty="0" smtClean="0">
                <a:solidFill>
                  <a:schemeClr val="bg1"/>
                </a:solidFill>
              </a:rPr>
              <a:t>Two-phase </a:t>
            </a:r>
            <a:r>
              <a:rPr lang="en-US" dirty="0">
                <a:solidFill>
                  <a:schemeClr val="bg1"/>
                </a:solidFill>
              </a:rPr>
              <a:t>Latch based </a:t>
            </a:r>
            <a:r>
              <a:rPr lang="en-US" dirty="0" smtClean="0">
                <a:solidFill>
                  <a:schemeClr val="bg1"/>
                </a:solidFill>
              </a:rPr>
              <a:t>design</a:t>
            </a:r>
            <a:endParaRPr lang="en-US" dirty="0">
              <a:solidFill>
                <a:schemeClr val="bg1"/>
              </a:solidFill>
            </a:endParaRPr>
          </a:p>
        </p:txBody>
      </p:sp>
      <p:sp>
        <p:nvSpPr>
          <p:cNvPr id="3" name="Subtitle 2"/>
          <p:cNvSpPr>
            <a:spLocks noGrp="1"/>
          </p:cNvSpPr>
          <p:nvPr>
            <p:ph type="subTitle" idx="1"/>
          </p:nvPr>
        </p:nvSpPr>
        <p:spPr>
          <a:xfrm>
            <a:off x="533400" y="4800600"/>
            <a:ext cx="7854696" cy="1752600"/>
          </a:xfrm>
        </p:spPr>
        <p:txBody>
          <a:bodyPr>
            <a:normAutofit fontScale="92500" lnSpcReduction="10000"/>
          </a:bodyPr>
          <a:lstStyle/>
          <a:p>
            <a:r>
              <a:rPr lang="en-US" dirty="0" smtClean="0">
                <a:solidFill>
                  <a:schemeClr val="bg1"/>
                </a:solidFill>
              </a:rPr>
              <a:t>Patricia Gonzalez</a:t>
            </a:r>
          </a:p>
          <a:p>
            <a:r>
              <a:rPr lang="en-US" dirty="0" smtClean="0">
                <a:solidFill>
                  <a:schemeClr val="bg1"/>
                </a:solidFill>
              </a:rPr>
              <a:t>Department of Electrical Engineering</a:t>
            </a:r>
          </a:p>
          <a:p>
            <a:r>
              <a:rPr lang="en-US" dirty="0" smtClean="0">
                <a:solidFill>
                  <a:schemeClr val="bg1"/>
                </a:solidFill>
              </a:rPr>
              <a:t>University of Virginia</a:t>
            </a:r>
          </a:p>
          <a:p>
            <a:r>
              <a:rPr lang="en-US" dirty="0" smtClean="0">
                <a:solidFill>
                  <a:schemeClr val="bg1"/>
                </a:solidFill>
              </a:rPr>
              <a:t>May 09 2014</a:t>
            </a:r>
          </a:p>
        </p:txBody>
      </p:sp>
      <p:sp>
        <p:nvSpPr>
          <p:cNvPr id="4" name="Date Placeholder 3"/>
          <p:cNvSpPr>
            <a:spLocks noGrp="1"/>
          </p:cNvSpPr>
          <p:nvPr>
            <p:ph type="dt" sz="half" idx="10"/>
          </p:nvPr>
        </p:nvSpPr>
        <p:spPr/>
        <p:txBody>
          <a:bodyPr/>
          <a:lstStyle/>
          <a:p>
            <a:fld id="{BABE3CED-8D1D-49C3-84CB-0583D7860ED2}" type="datetime1">
              <a:rPr lang="en-US" smtClean="0"/>
              <a:t>5/9/2014</a:t>
            </a:fld>
            <a:endParaRPr lang="en-US"/>
          </a:p>
        </p:txBody>
      </p:sp>
      <p:sp>
        <p:nvSpPr>
          <p:cNvPr id="5" name="Slide Number Placeholder 4"/>
          <p:cNvSpPr>
            <a:spLocks noGrp="1"/>
          </p:cNvSpPr>
          <p:nvPr>
            <p:ph type="sldNum" sz="quarter" idx="12"/>
          </p:nvPr>
        </p:nvSpPr>
        <p:spPr/>
        <p:txBody>
          <a:bodyPr/>
          <a:lstStyle/>
          <a:p>
            <a:fld id="{CC5C7F78-7BB3-4949-905E-F3235951C3B9}" type="slidenum">
              <a:rPr lang="en-US" smtClean="0"/>
              <a:t>1</a:t>
            </a:fld>
            <a:endParaRPr lang="en-US"/>
          </a:p>
        </p:txBody>
      </p:sp>
    </p:spTree>
    <p:extLst>
      <p:ext uri="{BB962C8B-B14F-4D97-AF65-F5344CB8AC3E}">
        <p14:creationId xmlns:p14="http://schemas.microsoft.com/office/powerpoint/2010/main" val="28086054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implement Dual Phase</a:t>
            </a:r>
            <a:endParaRPr lang="en-US" dirty="0"/>
          </a:p>
        </p:txBody>
      </p:sp>
      <p:sp>
        <p:nvSpPr>
          <p:cNvPr id="6" name="Content Placeholder 2"/>
          <p:cNvSpPr>
            <a:spLocks noGrp="1"/>
          </p:cNvSpPr>
          <p:nvPr>
            <p:ph idx="1"/>
          </p:nvPr>
        </p:nvSpPr>
        <p:spPr>
          <a:xfrm>
            <a:off x="457200" y="2133600"/>
            <a:ext cx="8458200" cy="4724400"/>
          </a:xfrm>
        </p:spPr>
        <p:txBody>
          <a:bodyPr/>
          <a:lstStyle/>
          <a:p>
            <a:r>
              <a:rPr lang="en-US" dirty="0" smtClean="0"/>
              <a:t>Advantages:</a:t>
            </a:r>
          </a:p>
          <a:p>
            <a:pPr lvl="1"/>
            <a:r>
              <a:rPr lang="en-US" dirty="0" smtClean="0"/>
              <a:t>Creates a clock tree. </a:t>
            </a:r>
          </a:p>
          <a:p>
            <a:pPr lvl="1"/>
            <a:r>
              <a:rPr lang="en-US" dirty="0" smtClean="0"/>
              <a:t>Can be inferred from HDL written in edge triggered style. </a:t>
            </a:r>
          </a:p>
          <a:p>
            <a:pPr lvl="1"/>
            <a:r>
              <a:rPr lang="en-US" dirty="0" smtClean="0"/>
              <a:t>Synthesis version is a good representation of the HDL</a:t>
            </a:r>
          </a:p>
          <a:p>
            <a:pPr lvl="1"/>
            <a:r>
              <a:rPr lang="en-US" dirty="0" smtClean="0"/>
              <a:t>Minimum </a:t>
            </a:r>
            <a:r>
              <a:rPr lang="en-US" dirty="0" err="1" smtClean="0"/>
              <a:t>hdl</a:t>
            </a:r>
            <a:r>
              <a:rPr lang="en-US" dirty="0" smtClean="0"/>
              <a:t> modification. Not verification required. </a:t>
            </a:r>
          </a:p>
          <a:p>
            <a:r>
              <a:rPr lang="en-US" dirty="0" smtClean="0"/>
              <a:t>Disadvantages</a:t>
            </a:r>
          </a:p>
          <a:p>
            <a:pPr lvl="1"/>
            <a:r>
              <a:rPr lang="en-US" dirty="0" smtClean="0"/>
              <a:t>It is not what we need.</a:t>
            </a:r>
          </a:p>
          <a:p>
            <a:pPr lvl="1"/>
            <a:r>
              <a:rPr lang="en-US" dirty="0" smtClean="0"/>
              <a:t>The Master-Slave cell is not available.</a:t>
            </a:r>
          </a:p>
          <a:p>
            <a:pPr lvl="1"/>
            <a:endParaRPr lang="en-US" dirty="0" smtClean="0"/>
          </a:p>
          <a:p>
            <a:pPr lvl="1"/>
            <a:endParaRPr lang="en-US" dirty="0" smtClean="0"/>
          </a:p>
          <a:p>
            <a:endParaRPr lang="en-US" dirty="0" smtClean="0"/>
          </a:p>
          <a:p>
            <a:endParaRPr lang="en-US" dirty="0" smtClean="0"/>
          </a:p>
          <a:p>
            <a:endParaRPr lang="en-US" dirty="0"/>
          </a:p>
          <a:p>
            <a:pPr marL="0" indent="0">
              <a:buNone/>
            </a:pPr>
            <a:endParaRPr lang="en-US" dirty="0" smtClean="0"/>
          </a:p>
        </p:txBody>
      </p:sp>
      <p:sp>
        <p:nvSpPr>
          <p:cNvPr id="10" name="TextBox 9"/>
          <p:cNvSpPr txBox="1"/>
          <p:nvPr/>
        </p:nvSpPr>
        <p:spPr>
          <a:xfrm>
            <a:off x="5562600" y="1447800"/>
            <a:ext cx="3505200" cy="523220"/>
          </a:xfrm>
          <a:prstGeom prst="rect">
            <a:avLst/>
          </a:prstGeom>
          <a:noFill/>
        </p:spPr>
        <p:txBody>
          <a:bodyPr wrap="square" rtlCol="0">
            <a:spAutoFit/>
          </a:bodyPr>
          <a:lstStyle/>
          <a:p>
            <a:r>
              <a:rPr lang="en-US" sz="2800" b="1" dirty="0" smtClean="0">
                <a:solidFill>
                  <a:schemeClr val="tx2"/>
                </a:solidFill>
                <a:latin typeface="+mj-lt"/>
              </a:rPr>
              <a:t>Master Slave Method</a:t>
            </a:r>
            <a:endParaRPr lang="en-US" sz="2800" b="1" dirty="0">
              <a:solidFill>
                <a:schemeClr val="tx2"/>
              </a:solidFill>
              <a:latin typeface="+mj-lt"/>
            </a:endParaRPr>
          </a:p>
        </p:txBody>
      </p:sp>
      <p:sp>
        <p:nvSpPr>
          <p:cNvPr id="3" name="Date Placeholder 2"/>
          <p:cNvSpPr>
            <a:spLocks noGrp="1"/>
          </p:cNvSpPr>
          <p:nvPr>
            <p:ph type="dt" sz="half" idx="10"/>
          </p:nvPr>
        </p:nvSpPr>
        <p:spPr/>
        <p:txBody>
          <a:bodyPr/>
          <a:lstStyle/>
          <a:p>
            <a:fld id="{E88467D5-9545-444C-A815-337C512F049F}" type="datetime1">
              <a:rPr lang="en-US" smtClean="0"/>
              <a:t>5/9/2014</a:t>
            </a:fld>
            <a:endParaRPr lang="en-US"/>
          </a:p>
        </p:txBody>
      </p:sp>
      <p:sp>
        <p:nvSpPr>
          <p:cNvPr id="4" name="Slide Number Placeholder 3"/>
          <p:cNvSpPr>
            <a:spLocks noGrp="1"/>
          </p:cNvSpPr>
          <p:nvPr>
            <p:ph type="sldNum" sz="quarter" idx="12"/>
          </p:nvPr>
        </p:nvSpPr>
        <p:spPr/>
        <p:txBody>
          <a:bodyPr/>
          <a:lstStyle/>
          <a:p>
            <a:fld id="{CC5C7F78-7BB3-4949-905E-F3235951C3B9}" type="slidenum">
              <a:rPr lang="en-US" smtClean="0"/>
              <a:t>10</a:t>
            </a:fld>
            <a:endParaRPr lang="en-US"/>
          </a:p>
        </p:txBody>
      </p:sp>
    </p:spTree>
    <p:extLst>
      <p:ext uri="{BB962C8B-B14F-4D97-AF65-F5344CB8AC3E}">
        <p14:creationId xmlns:p14="http://schemas.microsoft.com/office/powerpoint/2010/main" val="7600155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implement Dual Phase</a:t>
            </a:r>
            <a:endParaRPr lang="en-US" dirty="0"/>
          </a:p>
        </p:txBody>
      </p:sp>
      <p:sp>
        <p:nvSpPr>
          <p:cNvPr id="6" name="Content Placeholder 2"/>
          <p:cNvSpPr>
            <a:spLocks noGrp="1"/>
          </p:cNvSpPr>
          <p:nvPr>
            <p:ph idx="1"/>
          </p:nvPr>
        </p:nvSpPr>
        <p:spPr>
          <a:xfrm>
            <a:off x="457200" y="1600200"/>
            <a:ext cx="5410200" cy="4724400"/>
          </a:xfrm>
        </p:spPr>
        <p:txBody>
          <a:bodyPr/>
          <a:lstStyle/>
          <a:p>
            <a:r>
              <a:rPr lang="en-US" dirty="0" smtClean="0"/>
              <a:t>Synthesize the edge triggered based design.</a:t>
            </a:r>
          </a:p>
          <a:p>
            <a:r>
              <a:rPr lang="en-US" dirty="0" smtClean="0"/>
              <a:t>Optimize for registers.</a:t>
            </a:r>
          </a:p>
          <a:p>
            <a:r>
              <a:rPr lang="en-US" dirty="0" smtClean="0"/>
              <a:t>Modify the </a:t>
            </a:r>
            <a:r>
              <a:rPr lang="en-US" dirty="0" err="1" smtClean="0"/>
              <a:t>netlist</a:t>
            </a:r>
            <a:r>
              <a:rPr lang="en-US" dirty="0" smtClean="0"/>
              <a:t>:</a:t>
            </a:r>
          </a:p>
          <a:p>
            <a:pPr lvl="1"/>
            <a:r>
              <a:rPr lang="en-US" dirty="0" smtClean="0"/>
              <a:t>Create clocks, wires and</a:t>
            </a:r>
          </a:p>
          <a:p>
            <a:pPr lvl="1"/>
            <a:r>
              <a:rPr lang="en-US" dirty="0" smtClean="0"/>
              <a:t>Replace every register for two latches. </a:t>
            </a:r>
          </a:p>
          <a:p>
            <a:r>
              <a:rPr lang="en-US" dirty="0" smtClean="0"/>
              <a:t>Re - </a:t>
            </a:r>
            <a:r>
              <a:rPr lang="en-US" dirty="0" err="1" smtClean="0"/>
              <a:t>synthesys</a:t>
            </a:r>
            <a:endParaRPr lang="en-US" dirty="0" smtClean="0"/>
          </a:p>
          <a:p>
            <a:pPr lvl="1"/>
            <a:endParaRPr lang="en-US" dirty="0" smtClean="0"/>
          </a:p>
          <a:p>
            <a:endParaRPr lang="en-US" dirty="0" smtClean="0"/>
          </a:p>
          <a:p>
            <a:endParaRPr lang="en-US" dirty="0" smtClean="0"/>
          </a:p>
          <a:p>
            <a:endParaRPr lang="en-US" dirty="0"/>
          </a:p>
          <a:p>
            <a:pPr marL="0" indent="0">
              <a:buNone/>
            </a:pPr>
            <a:endParaRPr lang="en-US" dirty="0" smtClean="0"/>
          </a:p>
        </p:txBody>
      </p:sp>
      <p:sp>
        <p:nvSpPr>
          <p:cNvPr id="10" name="TextBox 9"/>
          <p:cNvSpPr txBox="1"/>
          <p:nvPr/>
        </p:nvSpPr>
        <p:spPr>
          <a:xfrm>
            <a:off x="5562600" y="1447800"/>
            <a:ext cx="3505200" cy="523220"/>
          </a:xfrm>
          <a:prstGeom prst="rect">
            <a:avLst/>
          </a:prstGeom>
          <a:noFill/>
        </p:spPr>
        <p:txBody>
          <a:bodyPr wrap="square" rtlCol="0">
            <a:spAutoFit/>
          </a:bodyPr>
          <a:lstStyle/>
          <a:p>
            <a:r>
              <a:rPr lang="en-US" sz="2800" b="1" dirty="0" smtClean="0">
                <a:solidFill>
                  <a:schemeClr val="tx2"/>
                </a:solidFill>
                <a:latin typeface="+mj-lt"/>
              </a:rPr>
              <a:t>3. Modify </a:t>
            </a:r>
            <a:r>
              <a:rPr lang="en-US" sz="2800" b="1" dirty="0" err="1" smtClean="0">
                <a:solidFill>
                  <a:schemeClr val="tx2"/>
                </a:solidFill>
                <a:latin typeface="+mj-lt"/>
              </a:rPr>
              <a:t>Netlist</a:t>
            </a:r>
            <a:r>
              <a:rPr lang="en-US" sz="2800" b="1" dirty="0" smtClean="0">
                <a:solidFill>
                  <a:schemeClr val="tx2"/>
                </a:solidFill>
                <a:latin typeface="+mj-lt"/>
              </a:rPr>
              <a:t> </a:t>
            </a:r>
            <a:endParaRPr lang="en-US" sz="2800" b="1" dirty="0">
              <a:solidFill>
                <a:schemeClr val="tx2"/>
              </a:solidFill>
              <a:latin typeface="+mj-lt"/>
            </a:endParaRPr>
          </a:p>
        </p:txBody>
      </p:sp>
      <p:sp>
        <p:nvSpPr>
          <p:cNvPr id="3" name="Date Placeholder 2"/>
          <p:cNvSpPr>
            <a:spLocks noGrp="1"/>
          </p:cNvSpPr>
          <p:nvPr>
            <p:ph type="dt" sz="half" idx="10"/>
          </p:nvPr>
        </p:nvSpPr>
        <p:spPr/>
        <p:txBody>
          <a:bodyPr/>
          <a:lstStyle/>
          <a:p>
            <a:fld id="{B8700F40-D1DB-428D-9E56-45373D8B1548}" type="datetime1">
              <a:rPr lang="en-US" smtClean="0"/>
              <a:t>5/9/2014</a:t>
            </a:fld>
            <a:endParaRPr lang="en-US"/>
          </a:p>
        </p:txBody>
      </p:sp>
      <p:sp>
        <p:nvSpPr>
          <p:cNvPr id="4" name="Slide Number Placeholder 3"/>
          <p:cNvSpPr>
            <a:spLocks noGrp="1"/>
          </p:cNvSpPr>
          <p:nvPr>
            <p:ph type="sldNum" sz="quarter" idx="12"/>
          </p:nvPr>
        </p:nvSpPr>
        <p:spPr/>
        <p:txBody>
          <a:bodyPr/>
          <a:lstStyle/>
          <a:p>
            <a:fld id="{CC5C7F78-7BB3-4949-905E-F3235951C3B9}" type="slidenum">
              <a:rPr lang="en-US" smtClean="0"/>
              <a:t>11</a:t>
            </a:fld>
            <a:endParaRPr lang="en-US"/>
          </a:p>
        </p:txBody>
      </p:sp>
    </p:spTree>
    <p:extLst>
      <p:ext uri="{BB962C8B-B14F-4D97-AF65-F5344CB8AC3E}">
        <p14:creationId xmlns:p14="http://schemas.microsoft.com/office/powerpoint/2010/main" val="19633984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implement Dual Phase</a:t>
            </a:r>
            <a:endParaRPr lang="en-US" dirty="0"/>
          </a:p>
        </p:txBody>
      </p:sp>
      <p:sp>
        <p:nvSpPr>
          <p:cNvPr id="6" name="Content Placeholder 2"/>
          <p:cNvSpPr>
            <a:spLocks noGrp="1"/>
          </p:cNvSpPr>
          <p:nvPr>
            <p:ph idx="1"/>
          </p:nvPr>
        </p:nvSpPr>
        <p:spPr>
          <a:xfrm>
            <a:off x="457200" y="1600200"/>
            <a:ext cx="8077200" cy="4724400"/>
          </a:xfrm>
        </p:spPr>
        <p:txBody>
          <a:bodyPr>
            <a:normAutofit/>
          </a:bodyPr>
          <a:lstStyle/>
          <a:p>
            <a:r>
              <a:rPr lang="en-US" dirty="0" smtClean="0"/>
              <a:t>Advantages:</a:t>
            </a:r>
          </a:p>
          <a:p>
            <a:pPr lvl="1"/>
            <a:r>
              <a:rPr lang="en-US" dirty="0" smtClean="0"/>
              <a:t>Quick for proof of concept. </a:t>
            </a:r>
            <a:endParaRPr lang="en-US" dirty="0"/>
          </a:p>
          <a:p>
            <a:r>
              <a:rPr lang="en-US" dirty="0" smtClean="0"/>
              <a:t>Disadvantages</a:t>
            </a:r>
          </a:p>
          <a:p>
            <a:pPr lvl="1"/>
            <a:r>
              <a:rPr lang="en-US" dirty="0" smtClean="0"/>
              <a:t>No way to ensure that the implementation we end up is actually what we want. </a:t>
            </a:r>
          </a:p>
          <a:p>
            <a:pPr lvl="1"/>
            <a:r>
              <a:rPr lang="en-US" dirty="0" smtClean="0"/>
              <a:t>More </a:t>
            </a:r>
            <a:r>
              <a:rPr lang="en-US" dirty="0" smtClean="0"/>
              <a:t>implementation time. Two full synthesis runs. </a:t>
            </a:r>
            <a:endParaRPr lang="en-US" dirty="0" smtClean="0"/>
          </a:p>
          <a:p>
            <a:pPr lvl="1"/>
            <a:endParaRPr lang="en-US" dirty="0" smtClean="0"/>
          </a:p>
          <a:p>
            <a:pPr lvl="1"/>
            <a:endParaRPr lang="en-US" dirty="0" smtClean="0"/>
          </a:p>
          <a:p>
            <a:endParaRPr lang="en-US" dirty="0" smtClean="0"/>
          </a:p>
          <a:p>
            <a:endParaRPr lang="en-US" dirty="0" smtClean="0"/>
          </a:p>
          <a:p>
            <a:endParaRPr lang="en-US" dirty="0"/>
          </a:p>
          <a:p>
            <a:pPr marL="0" indent="0">
              <a:buNone/>
            </a:pPr>
            <a:endParaRPr lang="en-US" dirty="0" smtClean="0"/>
          </a:p>
        </p:txBody>
      </p:sp>
      <p:sp>
        <p:nvSpPr>
          <p:cNvPr id="10" name="TextBox 9"/>
          <p:cNvSpPr txBox="1"/>
          <p:nvPr/>
        </p:nvSpPr>
        <p:spPr>
          <a:xfrm>
            <a:off x="5562600" y="1447800"/>
            <a:ext cx="3505200" cy="523220"/>
          </a:xfrm>
          <a:prstGeom prst="rect">
            <a:avLst/>
          </a:prstGeom>
          <a:noFill/>
        </p:spPr>
        <p:txBody>
          <a:bodyPr wrap="square" rtlCol="0">
            <a:spAutoFit/>
          </a:bodyPr>
          <a:lstStyle/>
          <a:p>
            <a:r>
              <a:rPr lang="en-US" sz="2800" b="1" dirty="0" smtClean="0">
                <a:solidFill>
                  <a:schemeClr val="tx2"/>
                </a:solidFill>
                <a:latin typeface="+mj-lt"/>
              </a:rPr>
              <a:t>Modify </a:t>
            </a:r>
            <a:r>
              <a:rPr lang="en-US" sz="2800" b="1" dirty="0" err="1" smtClean="0">
                <a:solidFill>
                  <a:schemeClr val="tx2"/>
                </a:solidFill>
                <a:latin typeface="+mj-lt"/>
              </a:rPr>
              <a:t>Netlist</a:t>
            </a:r>
            <a:endParaRPr lang="en-US" sz="2800" b="1" dirty="0">
              <a:solidFill>
                <a:schemeClr val="tx2"/>
              </a:solidFill>
              <a:latin typeface="+mj-lt"/>
            </a:endParaRPr>
          </a:p>
        </p:txBody>
      </p:sp>
      <p:sp>
        <p:nvSpPr>
          <p:cNvPr id="3" name="Date Placeholder 2"/>
          <p:cNvSpPr>
            <a:spLocks noGrp="1"/>
          </p:cNvSpPr>
          <p:nvPr>
            <p:ph type="dt" sz="half" idx="10"/>
          </p:nvPr>
        </p:nvSpPr>
        <p:spPr/>
        <p:txBody>
          <a:bodyPr/>
          <a:lstStyle/>
          <a:p>
            <a:fld id="{CDE61EF6-E0A9-4AF5-A3FF-B32EC6982F6B}" type="datetime1">
              <a:rPr lang="en-US" smtClean="0"/>
              <a:t>5/9/2014</a:t>
            </a:fld>
            <a:endParaRPr lang="en-US"/>
          </a:p>
        </p:txBody>
      </p:sp>
      <p:sp>
        <p:nvSpPr>
          <p:cNvPr id="4" name="Slide Number Placeholder 3"/>
          <p:cNvSpPr>
            <a:spLocks noGrp="1"/>
          </p:cNvSpPr>
          <p:nvPr>
            <p:ph type="sldNum" sz="quarter" idx="12"/>
          </p:nvPr>
        </p:nvSpPr>
        <p:spPr/>
        <p:txBody>
          <a:bodyPr/>
          <a:lstStyle/>
          <a:p>
            <a:fld id="{CC5C7F78-7BB3-4949-905E-F3235951C3B9}" type="slidenum">
              <a:rPr lang="en-US" smtClean="0"/>
              <a:t>12</a:t>
            </a:fld>
            <a:endParaRPr lang="en-US"/>
          </a:p>
        </p:txBody>
      </p:sp>
    </p:spTree>
    <p:extLst>
      <p:ext uri="{BB962C8B-B14F-4D97-AF65-F5344CB8AC3E}">
        <p14:creationId xmlns:p14="http://schemas.microsoft.com/office/powerpoint/2010/main" val="19633984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implement Dual Phase</a:t>
            </a:r>
            <a:endParaRPr lang="en-US" dirty="0"/>
          </a:p>
        </p:txBody>
      </p:sp>
      <p:sp>
        <p:nvSpPr>
          <p:cNvPr id="6" name="Content Placeholder 2"/>
          <p:cNvSpPr>
            <a:spLocks noGrp="1"/>
          </p:cNvSpPr>
          <p:nvPr>
            <p:ph idx="1"/>
          </p:nvPr>
        </p:nvSpPr>
        <p:spPr/>
        <p:txBody>
          <a:bodyPr/>
          <a:lstStyle/>
          <a:p>
            <a:pPr lvl="1"/>
            <a:endParaRPr lang="en-US" dirty="0" smtClean="0"/>
          </a:p>
          <a:p>
            <a:pPr lvl="1"/>
            <a:endParaRPr lang="en-US" dirty="0" smtClean="0"/>
          </a:p>
          <a:p>
            <a:endParaRPr lang="en-US" dirty="0" smtClean="0"/>
          </a:p>
          <a:p>
            <a:endParaRPr lang="en-US" dirty="0" smtClean="0"/>
          </a:p>
          <a:p>
            <a:endParaRPr lang="en-US" dirty="0"/>
          </a:p>
          <a:p>
            <a:pPr marL="0" indent="0">
              <a:buNone/>
            </a:pPr>
            <a:endParaRPr lang="en-US" dirty="0" smtClean="0"/>
          </a:p>
        </p:txBody>
      </p:sp>
      <p:sp>
        <p:nvSpPr>
          <p:cNvPr id="10" name="TextBox 9"/>
          <p:cNvSpPr txBox="1"/>
          <p:nvPr/>
        </p:nvSpPr>
        <p:spPr>
          <a:xfrm>
            <a:off x="5562600" y="1447800"/>
            <a:ext cx="3505200" cy="523220"/>
          </a:xfrm>
          <a:prstGeom prst="rect">
            <a:avLst/>
          </a:prstGeom>
          <a:noFill/>
        </p:spPr>
        <p:txBody>
          <a:bodyPr wrap="square" rtlCol="0">
            <a:spAutoFit/>
          </a:bodyPr>
          <a:lstStyle/>
          <a:p>
            <a:r>
              <a:rPr lang="en-US" sz="2800" b="1" dirty="0" smtClean="0">
                <a:solidFill>
                  <a:schemeClr val="tx2"/>
                </a:solidFill>
                <a:latin typeface="+mj-lt"/>
              </a:rPr>
              <a:t>Combination</a:t>
            </a:r>
            <a:endParaRPr lang="en-US" sz="2800" b="1" dirty="0">
              <a:solidFill>
                <a:schemeClr val="tx2"/>
              </a:solidFill>
              <a:latin typeface="+mj-lt"/>
            </a:endParaRPr>
          </a:p>
        </p:txBody>
      </p:sp>
      <p:sp>
        <p:nvSpPr>
          <p:cNvPr id="3" name="Date Placeholder 2"/>
          <p:cNvSpPr>
            <a:spLocks noGrp="1"/>
          </p:cNvSpPr>
          <p:nvPr>
            <p:ph type="dt" sz="half" idx="10"/>
          </p:nvPr>
        </p:nvSpPr>
        <p:spPr/>
        <p:txBody>
          <a:bodyPr/>
          <a:lstStyle/>
          <a:p>
            <a:fld id="{E2A56204-B22E-40D8-ACA1-1154D63368E5}" type="datetime1">
              <a:rPr lang="en-US" smtClean="0"/>
              <a:t>5/9/2014</a:t>
            </a:fld>
            <a:endParaRPr lang="en-US"/>
          </a:p>
        </p:txBody>
      </p:sp>
      <p:sp>
        <p:nvSpPr>
          <p:cNvPr id="4" name="Slide Number Placeholder 3"/>
          <p:cNvSpPr>
            <a:spLocks noGrp="1"/>
          </p:cNvSpPr>
          <p:nvPr>
            <p:ph type="sldNum" sz="quarter" idx="12"/>
          </p:nvPr>
        </p:nvSpPr>
        <p:spPr/>
        <p:txBody>
          <a:bodyPr/>
          <a:lstStyle/>
          <a:p>
            <a:fld id="{CC5C7F78-7BB3-4949-905E-F3235951C3B9}" type="slidenum">
              <a:rPr lang="en-US" smtClean="0"/>
              <a:t>13</a:t>
            </a:fld>
            <a:endParaRPr lang="en-US"/>
          </a:p>
        </p:txBody>
      </p:sp>
      <p:graphicFrame>
        <p:nvGraphicFramePr>
          <p:cNvPr id="8" name="Diagram 7"/>
          <p:cNvGraphicFramePr/>
          <p:nvPr>
            <p:extLst>
              <p:ext uri="{D42A27DB-BD31-4B8C-83A1-F6EECF244321}">
                <p14:modId xmlns:p14="http://schemas.microsoft.com/office/powerpoint/2010/main" val="1863915137"/>
              </p:ext>
            </p:extLst>
          </p:nvPr>
        </p:nvGraphicFramePr>
        <p:xfrm>
          <a:off x="76200" y="0"/>
          <a:ext cx="9067800"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 name="Picture 3"/>
          <p:cNvPicPr>
            <a:picLocks noChangeAspect="1" noChangeArrowheads="1"/>
          </p:cNvPicPr>
          <p:nvPr/>
        </p:nvPicPr>
        <p:blipFill rotWithShape="1">
          <a:blip r:embed="rId8">
            <a:extLst>
              <a:ext uri="{28A0092B-C50C-407E-A947-70E740481C1C}">
                <a14:useLocalDpi xmlns:a14="http://schemas.microsoft.com/office/drawing/2010/main" val="0"/>
              </a:ext>
            </a:extLst>
          </a:blip>
          <a:srcRect l="6615" t="36482" r="83099" b="52222"/>
          <a:stretch/>
        </p:blipFill>
        <p:spPr bwMode="auto">
          <a:xfrm>
            <a:off x="2514600" y="4597400"/>
            <a:ext cx="3762375" cy="1162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a:xfrm>
            <a:off x="4254500" y="2209800"/>
            <a:ext cx="1295400" cy="369332"/>
          </a:xfrm>
          <a:prstGeom prst="rect">
            <a:avLst/>
          </a:prstGeom>
          <a:noFill/>
        </p:spPr>
        <p:txBody>
          <a:bodyPr wrap="square" rtlCol="0">
            <a:spAutoFit/>
          </a:bodyPr>
          <a:lstStyle/>
          <a:p>
            <a:r>
              <a:rPr lang="en-US" dirty="0" smtClean="0"/>
              <a:t>Translate</a:t>
            </a:r>
            <a:endParaRPr lang="en-US" dirty="0"/>
          </a:p>
        </p:txBody>
      </p:sp>
      <p:sp>
        <p:nvSpPr>
          <p:cNvPr id="12" name="Down Arrow 11"/>
          <p:cNvSpPr/>
          <p:nvPr/>
        </p:nvSpPr>
        <p:spPr>
          <a:xfrm>
            <a:off x="4572000" y="2667000"/>
            <a:ext cx="533400" cy="43254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5801026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implement Dual Phase</a:t>
            </a:r>
            <a:endParaRPr lang="en-US" dirty="0"/>
          </a:p>
        </p:txBody>
      </p:sp>
      <p:sp>
        <p:nvSpPr>
          <p:cNvPr id="6" name="Content Placeholder 2"/>
          <p:cNvSpPr>
            <a:spLocks noGrp="1"/>
          </p:cNvSpPr>
          <p:nvPr>
            <p:ph idx="1"/>
          </p:nvPr>
        </p:nvSpPr>
        <p:spPr/>
        <p:txBody>
          <a:bodyPr/>
          <a:lstStyle/>
          <a:p>
            <a:pPr lvl="1"/>
            <a:endParaRPr lang="en-US" dirty="0" smtClean="0"/>
          </a:p>
          <a:p>
            <a:pPr lvl="1"/>
            <a:endParaRPr lang="en-US" dirty="0" smtClean="0"/>
          </a:p>
          <a:p>
            <a:endParaRPr lang="en-US" dirty="0" smtClean="0"/>
          </a:p>
          <a:p>
            <a:endParaRPr lang="en-US" dirty="0" smtClean="0"/>
          </a:p>
          <a:p>
            <a:endParaRPr lang="en-US" dirty="0"/>
          </a:p>
          <a:p>
            <a:pPr marL="0" indent="0">
              <a:buNone/>
            </a:pPr>
            <a:endParaRPr lang="en-US" dirty="0" smtClean="0"/>
          </a:p>
        </p:txBody>
      </p:sp>
      <p:sp>
        <p:nvSpPr>
          <p:cNvPr id="10" name="TextBox 9"/>
          <p:cNvSpPr txBox="1"/>
          <p:nvPr/>
        </p:nvSpPr>
        <p:spPr>
          <a:xfrm>
            <a:off x="5562600" y="1447800"/>
            <a:ext cx="3505200" cy="523220"/>
          </a:xfrm>
          <a:prstGeom prst="rect">
            <a:avLst/>
          </a:prstGeom>
          <a:noFill/>
        </p:spPr>
        <p:txBody>
          <a:bodyPr wrap="square" rtlCol="0">
            <a:spAutoFit/>
          </a:bodyPr>
          <a:lstStyle/>
          <a:p>
            <a:r>
              <a:rPr lang="en-US" sz="2800" b="1" dirty="0" smtClean="0">
                <a:solidFill>
                  <a:schemeClr val="tx2"/>
                </a:solidFill>
                <a:latin typeface="+mj-lt"/>
              </a:rPr>
              <a:t>Combination</a:t>
            </a:r>
            <a:endParaRPr lang="en-US" sz="2800" b="1" dirty="0">
              <a:solidFill>
                <a:schemeClr val="tx2"/>
              </a:solidFill>
              <a:latin typeface="+mj-lt"/>
            </a:endParaRPr>
          </a:p>
        </p:txBody>
      </p:sp>
      <p:sp>
        <p:nvSpPr>
          <p:cNvPr id="5" name="Content Placeholder 2"/>
          <p:cNvSpPr txBox="1">
            <a:spLocks/>
          </p:cNvSpPr>
          <p:nvPr/>
        </p:nvSpPr>
        <p:spPr>
          <a:xfrm>
            <a:off x="381000" y="1600200"/>
            <a:ext cx="8153400" cy="3581400"/>
          </a:xfrm>
          <a:prstGeom prst="rect">
            <a:avLst/>
          </a:prstGeom>
        </p:spPr>
        <p:txBody>
          <a:bodyPr vert="horz">
            <a:normAutofit lnSpcReduction="10000"/>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lvl="1"/>
            <a:r>
              <a:rPr lang="en-US" dirty="0" smtClean="0"/>
              <a:t>Advantages:</a:t>
            </a:r>
          </a:p>
          <a:p>
            <a:pPr lvl="2"/>
            <a:r>
              <a:rPr lang="en-US" dirty="0"/>
              <a:t>Creates a clock tree. </a:t>
            </a:r>
          </a:p>
          <a:p>
            <a:pPr lvl="2"/>
            <a:r>
              <a:rPr lang="en-US" dirty="0"/>
              <a:t>Can be inferred from HDL written in edge triggered style. </a:t>
            </a:r>
          </a:p>
          <a:p>
            <a:pPr lvl="2"/>
            <a:r>
              <a:rPr lang="en-US" dirty="0"/>
              <a:t>Synthesis version is a good representation of the HDL</a:t>
            </a:r>
          </a:p>
          <a:p>
            <a:pPr lvl="2"/>
            <a:r>
              <a:rPr lang="en-US" dirty="0"/>
              <a:t>Minimum </a:t>
            </a:r>
            <a:r>
              <a:rPr lang="en-US" dirty="0" err="1"/>
              <a:t>hdl</a:t>
            </a:r>
            <a:r>
              <a:rPr lang="en-US" dirty="0"/>
              <a:t> modification. Not verification required. </a:t>
            </a:r>
            <a:endParaRPr lang="en-US" dirty="0" smtClean="0"/>
          </a:p>
          <a:p>
            <a:pPr lvl="2"/>
            <a:r>
              <a:rPr lang="en-US" dirty="0" smtClean="0"/>
              <a:t>Fast synthesis for first run. It is just a translation. </a:t>
            </a:r>
            <a:endParaRPr lang="en-US" dirty="0"/>
          </a:p>
          <a:p>
            <a:pPr lvl="2"/>
            <a:r>
              <a:rPr lang="en-US" dirty="0" smtClean="0"/>
              <a:t>Test benches are the same. </a:t>
            </a:r>
            <a:endParaRPr lang="en-US" dirty="0" smtClean="0"/>
          </a:p>
          <a:p>
            <a:pPr lvl="1"/>
            <a:r>
              <a:rPr lang="en-US" dirty="0" smtClean="0"/>
              <a:t>Disadvantages:</a:t>
            </a:r>
          </a:p>
          <a:p>
            <a:pPr lvl="2"/>
            <a:r>
              <a:rPr lang="en-US" dirty="0" smtClean="0"/>
              <a:t>Still the mapped version is not the same of the </a:t>
            </a:r>
            <a:r>
              <a:rPr lang="en-US" dirty="0" err="1" smtClean="0"/>
              <a:t>hdl</a:t>
            </a:r>
            <a:r>
              <a:rPr lang="en-US" dirty="0" smtClean="0"/>
              <a:t> model.</a:t>
            </a:r>
          </a:p>
          <a:p>
            <a:pPr lvl="1"/>
            <a:endParaRPr lang="en-US" dirty="0" smtClean="0"/>
          </a:p>
          <a:p>
            <a:pPr lvl="2"/>
            <a:endParaRPr lang="en-US" dirty="0" smtClean="0"/>
          </a:p>
          <a:p>
            <a:pPr lvl="1"/>
            <a:endParaRPr lang="en-US" dirty="0" smtClean="0"/>
          </a:p>
          <a:p>
            <a:pPr lvl="1"/>
            <a:endParaRPr lang="en-US" dirty="0" smtClean="0"/>
          </a:p>
          <a:p>
            <a:endParaRPr lang="en-US" dirty="0" smtClean="0"/>
          </a:p>
          <a:p>
            <a:endParaRPr lang="en-US" dirty="0" smtClean="0"/>
          </a:p>
          <a:p>
            <a:endParaRPr lang="en-US" dirty="0" smtClean="0"/>
          </a:p>
          <a:p>
            <a:pPr marL="0" indent="0">
              <a:buFont typeface="Wingdings 2"/>
              <a:buNone/>
            </a:pPr>
            <a:endParaRPr lang="en-US" dirty="0" smtClean="0"/>
          </a:p>
        </p:txBody>
      </p:sp>
      <p:sp>
        <p:nvSpPr>
          <p:cNvPr id="3" name="Date Placeholder 2"/>
          <p:cNvSpPr>
            <a:spLocks noGrp="1"/>
          </p:cNvSpPr>
          <p:nvPr>
            <p:ph type="dt" sz="half" idx="10"/>
          </p:nvPr>
        </p:nvSpPr>
        <p:spPr/>
        <p:txBody>
          <a:bodyPr/>
          <a:lstStyle/>
          <a:p>
            <a:fld id="{81DEF95A-5818-4DAD-ABE0-79545D3856A5}" type="datetime1">
              <a:rPr lang="en-US" smtClean="0"/>
              <a:t>5/9/2014</a:t>
            </a:fld>
            <a:endParaRPr lang="en-US"/>
          </a:p>
        </p:txBody>
      </p:sp>
      <p:sp>
        <p:nvSpPr>
          <p:cNvPr id="4" name="Slide Number Placeholder 3"/>
          <p:cNvSpPr>
            <a:spLocks noGrp="1"/>
          </p:cNvSpPr>
          <p:nvPr>
            <p:ph type="sldNum" sz="quarter" idx="12"/>
          </p:nvPr>
        </p:nvSpPr>
        <p:spPr/>
        <p:txBody>
          <a:bodyPr/>
          <a:lstStyle/>
          <a:p>
            <a:fld id="{CC5C7F78-7BB3-4949-905E-F3235951C3B9}" type="slidenum">
              <a:rPr lang="en-US" smtClean="0"/>
              <a:t>14</a:t>
            </a:fld>
            <a:endParaRPr lang="en-US"/>
          </a:p>
        </p:txBody>
      </p:sp>
    </p:spTree>
    <p:extLst>
      <p:ext uri="{BB962C8B-B14F-4D97-AF65-F5344CB8AC3E}">
        <p14:creationId xmlns:p14="http://schemas.microsoft.com/office/powerpoint/2010/main" val="38253379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Results</a:t>
            </a:r>
            <a:endParaRPr lang="en-US" dirty="0"/>
          </a:p>
        </p:txBody>
      </p:sp>
      <p:sp>
        <p:nvSpPr>
          <p:cNvPr id="6" name="Text Placeholder 5"/>
          <p:cNvSpPr>
            <a:spLocks noGrp="1"/>
          </p:cNvSpPr>
          <p:nvPr>
            <p:ph type="body" sz="half" idx="2"/>
          </p:nvPr>
        </p:nvSpPr>
        <p:spPr>
          <a:xfrm>
            <a:off x="533400" y="2973602"/>
            <a:ext cx="2209800" cy="652680"/>
          </a:xfrm>
        </p:spPr>
        <p:txBody>
          <a:bodyPr/>
          <a:lstStyle/>
          <a:p>
            <a:pPr marL="342900" indent="-342900">
              <a:buAutoNum type="arabicPeriod"/>
            </a:pPr>
            <a:r>
              <a:rPr lang="en-US" dirty="0" smtClean="0"/>
              <a:t>MAC</a:t>
            </a:r>
          </a:p>
          <a:p>
            <a:pPr marL="342900" indent="-342900">
              <a:buAutoNum type="arabicPeriod"/>
            </a:pPr>
            <a:r>
              <a:rPr lang="en-US" dirty="0" smtClean="0"/>
              <a:t>FIR</a:t>
            </a:r>
          </a:p>
          <a:p>
            <a:pPr marL="342900" indent="-342900">
              <a:buAutoNum type="arabicPeriod"/>
            </a:pPr>
            <a:endParaRPr lang="en-US" dirty="0"/>
          </a:p>
        </p:txBody>
      </p:sp>
      <p:pic>
        <p:nvPicPr>
          <p:cNvPr id="1024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516" t="44722" r="58515" b="16111"/>
          <a:stretch/>
        </p:blipFill>
        <p:spPr bwMode="auto">
          <a:xfrm rot="373313">
            <a:off x="3178862" y="1959691"/>
            <a:ext cx="5342128" cy="21040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Date Placeholder 1"/>
          <p:cNvSpPr>
            <a:spLocks noGrp="1"/>
          </p:cNvSpPr>
          <p:nvPr>
            <p:ph type="dt" sz="half" idx="10"/>
          </p:nvPr>
        </p:nvSpPr>
        <p:spPr/>
        <p:txBody>
          <a:bodyPr/>
          <a:lstStyle/>
          <a:p>
            <a:fld id="{CF4ACBD2-B0CB-4464-9D50-89C4B48FE93B}" type="datetime1">
              <a:rPr lang="en-US" smtClean="0"/>
              <a:t>5/9/2014</a:t>
            </a:fld>
            <a:endParaRPr lang="en-US"/>
          </a:p>
        </p:txBody>
      </p:sp>
      <p:sp>
        <p:nvSpPr>
          <p:cNvPr id="3" name="Slide Number Placeholder 2"/>
          <p:cNvSpPr>
            <a:spLocks noGrp="1"/>
          </p:cNvSpPr>
          <p:nvPr>
            <p:ph type="sldNum" sz="quarter" idx="12"/>
          </p:nvPr>
        </p:nvSpPr>
        <p:spPr/>
        <p:txBody>
          <a:bodyPr/>
          <a:lstStyle/>
          <a:p>
            <a:fld id="{CC5C7F78-7BB3-4949-905E-F3235951C3B9}" type="slidenum">
              <a:rPr lang="en-US" smtClean="0"/>
              <a:t>15</a:t>
            </a:fld>
            <a:endParaRPr lang="en-US"/>
          </a:p>
        </p:txBody>
      </p:sp>
    </p:spTree>
    <p:extLst>
      <p:ext uri="{BB962C8B-B14F-4D97-AF65-F5344CB8AC3E}">
        <p14:creationId xmlns:p14="http://schemas.microsoft.com/office/powerpoint/2010/main" val="14580824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Analysis (MAC) (1)</a:t>
            </a:r>
            <a:endParaRPr lang="en-US" dirty="0"/>
          </a:p>
        </p:txBody>
      </p:sp>
      <p:pic>
        <p:nvPicPr>
          <p:cNvPr id="2050" name="Picture 2" descr="C:\Users\lg4er\Dropbox\Class\soc\project\mac_synth.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161" y="1828800"/>
            <a:ext cx="8818941" cy="46482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8077200" y="5334000"/>
            <a:ext cx="914400" cy="9144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own Arrow 5"/>
          <p:cNvSpPr/>
          <p:nvPr/>
        </p:nvSpPr>
        <p:spPr>
          <a:xfrm rot="16200000">
            <a:off x="7717824" y="1990468"/>
            <a:ext cx="228600" cy="514864"/>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825946" y="469557"/>
            <a:ext cx="1143000" cy="1295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smtClean="0">
                <a:solidFill>
                  <a:srgbClr val="FF0000"/>
                </a:solidFill>
              </a:rPr>
              <a:t>S2, S3</a:t>
            </a:r>
            <a:endParaRPr lang="en-US" sz="4800" dirty="0">
              <a:solidFill>
                <a:srgbClr val="FF0000"/>
              </a:solidFill>
            </a:endParaRPr>
          </a:p>
        </p:txBody>
      </p:sp>
      <p:sp>
        <p:nvSpPr>
          <p:cNvPr id="4" name="Date Placeholder 3"/>
          <p:cNvSpPr>
            <a:spLocks noGrp="1"/>
          </p:cNvSpPr>
          <p:nvPr>
            <p:ph type="dt" sz="half" idx="10"/>
          </p:nvPr>
        </p:nvSpPr>
        <p:spPr/>
        <p:txBody>
          <a:bodyPr/>
          <a:lstStyle/>
          <a:p>
            <a:fld id="{DA610C25-4800-43BC-A09B-E084AFCF6B61}" type="datetime1">
              <a:rPr lang="en-US" smtClean="0"/>
              <a:t>5/9/2014</a:t>
            </a:fld>
            <a:endParaRPr lang="en-US"/>
          </a:p>
        </p:txBody>
      </p:sp>
      <p:sp>
        <p:nvSpPr>
          <p:cNvPr id="7" name="Slide Number Placeholder 6"/>
          <p:cNvSpPr>
            <a:spLocks noGrp="1"/>
          </p:cNvSpPr>
          <p:nvPr>
            <p:ph type="sldNum" sz="quarter" idx="12"/>
          </p:nvPr>
        </p:nvSpPr>
        <p:spPr/>
        <p:txBody>
          <a:bodyPr/>
          <a:lstStyle/>
          <a:p>
            <a:fld id="{CC5C7F78-7BB3-4949-905E-F3235951C3B9}" type="slidenum">
              <a:rPr lang="en-US" smtClean="0"/>
              <a:t>16</a:t>
            </a:fld>
            <a:endParaRPr lang="en-US"/>
          </a:p>
        </p:txBody>
      </p:sp>
    </p:spTree>
    <p:extLst>
      <p:ext uri="{BB962C8B-B14F-4D97-AF65-F5344CB8AC3E}">
        <p14:creationId xmlns:p14="http://schemas.microsoft.com/office/powerpoint/2010/main" val="41705473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Analysis – MAC (2)</a:t>
            </a:r>
            <a:endParaRPr lang="en-US" dirty="0"/>
          </a:p>
        </p:txBody>
      </p:sp>
      <p:pic>
        <p:nvPicPr>
          <p:cNvPr id="3074" name="Picture 2" descr="C:\Users\lg4er\Dropbox\Class\soc\project\mac_sta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438400"/>
            <a:ext cx="8601075" cy="3190070"/>
          </a:xfrm>
          <a:prstGeom prst="rect">
            <a:avLst/>
          </a:prstGeom>
          <a:noFill/>
          <a:extLst>
            <a:ext uri="{909E8E84-426E-40DD-AFC4-6F175D3DCCD1}">
              <a14:hiddenFill xmlns:a14="http://schemas.microsoft.com/office/drawing/2010/main">
                <a:solidFill>
                  <a:srgbClr val="FFFFFF"/>
                </a:solidFill>
              </a14:hiddenFill>
            </a:ext>
          </a:extLst>
        </p:spPr>
      </p:pic>
      <p:sp>
        <p:nvSpPr>
          <p:cNvPr id="3" name="Date Placeholder 2"/>
          <p:cNvSpPr>
            <a:spLocks noGrp="1"/>
          </p:cNvSpPr>
          <p:nvPr>
            <p:ph type="dt" sz="half" idx="10"/>
          </p:nvPr>
        </p:nvSpPr>
        <p:spPr/>
        <p:txBody>
          <a:bodyPr/>
          <a:lstStyle/>
          <a:p>
            <a:fld id="{61135D0F-3B7F-4A0F-92A1-E0CAD736EB9E}" type="datetime1">
              <a:rPr lang="en-US" smtClean="0"/>
              <a:t>5/9/2014</a:t>
            </a:fld>
            <a:endParaRPr lang="en-US"/>
          </a:p>
        </p:txBody>
      </p:sp>
      <p:sp>
        <p:nvSpPr>
          <p:cNvPr id="4" name="Slide Number Placeholder 3"/>
          <p:cNvSpPr>
            <a:spLocks noGrp="1"/>
          </p:cNvSpPr>
          <p:nvPr>
            <p:ph type="sldNum" sz="quarter" idx="12"/>
          </p:nvPr>
        </p:nvSpPr>
        <p:spPr/>
        <p:txBody>
          <a:bodyPr/>
          <a:lstStyle/>
          <a:p>
            <a:fld id="{CC5C7F78-7BB3-4949-905E-F3235951C3B9}" type="slidenum">
              <a:rPr lang="en-US" smtClean="0"/>
              <a:t>17</a:t>
            </a:fld>
            <a:endParaRPr lang="en-US"/>
          </a:p>
        </p:txBody>
      </p:sp>
    </p:spTree>
    <p:extLst>
      <p:ext uri="{BB962C8B-B14F-4D97-AF65-F5344CB8AC3E}">
        <p14:creationId xmlns:p14="http://schemas.microsoft.com/office/powerpoint/2010/main" val="10717914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MAC Unit (1) Results</a:t>
            </a:r>
            <a:endParaRPr lang="en-US" dirty="0"/>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152400" y="4038600"/>
            <a:ext cx="8839200" cy="2438400"/>
          </a:xfrm>
          <a:prstGeom prst="rect">
            <a:avLst/>
          </a:prstGeom>
          <a:noFill/>
          <a:ln>
            <a:noFill/>
          </a:ln>
        </p:spPr>
      </p:pic>
      <p:sp>
        <p:nvSpPr>
          <p:cNvPr id="6" name="TextBox 5"/>
          <p:cNvSpPr txBox="1"/>
          <p:nvPr/>
        </p:nvSpPr>
        <p:spPr>
          <a:xfrm>
            <a:off x="1524000" y="4142601"/>
            <a:ext cx="381000" cy="276999"/>
          </a:xfrm>
          <a:prstGeom prst="rect">
            <a:avLst/>
          </a:prstGeom>
          <a:noFill/>
        </p:spPr>
        <p:txBody>
          <a:bodyPr wrap="square" rtlCol="0">
            <a:spAutoFit/>
          </a:bodyPr>
          <a:lstStyle/>
          <a:p>
            <a:pPr algn="ctr"/>
            <a:r>
              <a:rPr lang="en-US" sz="1200" dirty="0" smtClean="0">
                <a:solidFill>
                  <a:srgbClr val="FF0000"/>
                </a:solidFill>
              </a:rPr>
              <a:t>s1</a:t>
            </a:r>
            <a:endParaRPr lang="en-US" sz="1200" dirty="0">
              <a:solidFill>
                <a:srgbClr val="FF0000"/>
              </a:solidFill>
            </a:endParaRPr>
          </a:p>
        </p:txBody>
      </p:sp>
      <p:sp>
        <p:nvSpPr>
          <p:cNvPr id="7" name="TextBox 6"/>
          <p:cNvSpPr txBox="1"/>
          <p:nvPr/>
        </p:nvSpPr>
        <p:spPr>
          <a:xfrm>
            <a:off x="838200" y="4724400"/>
            <a:ext cx="381000" cy="276999"/>
          </a:xfrm>
          <a:prstGeom prst="rect">
            <a:avLst/>
          </a:prstGeom>
          <a:noFill/>
        </p:spPr>
        <p:txBody>
          <a:bodyPr wrap="square" rtlCol="0">
            <a:spAutoFit/>
          </a:bodyPr>
          <a:lstStyle/>
          <a:p>
            <a:pPr algn="ctr"/>
            <a:r>
              <a:rPr lang="en-US" sz="1200" dirty="0" smtClean="0">
                <a:solidFill>
                  <a:srgbClr val="FF0000"/>
                </a:solidFill>
              </a:rPr>
              <a:t>s1</a:t>
            </a:r>
            <a:endParaRPr lang="en-US" sz="1200" dirty="0">
              <a:solidFill>
                <a:srgbClr val="FF0000"/>
              </a:solidFill>
            </a:endParaRPr>
          </a:p>
        </p:txBody>
      </p:sp>
      <p:sp>
        <p:nvSpPr>
          <p:cNvPr id="8" name="TextBox 7"/>
          <p:cNvSpPr txBox="1"/>
          <p:nvPr/>
        </p:nvSpPr>
        <p:spPr>
          <a:xfrm>
            <a:off x="3048000" y="4724400"/>
            <a:ext cx="381000" cy="276999"/>
          </a:xfrm>
          <a:prstGeom prst="rect">
            <a:avLst/>
          </a:prstGeom>
          <a:noFill/>
        </p:spPr>
        <p:txBody>
          <a:bodyPr wrap="square" rtlCol="0">
            <a:spAutoFit/>
          </a:bodyPr>
          <a:lstStyle/>
          <a:p>
            <a:pPr algn="ctr"/>
            <a:r>
              <a:rPr lang="en-US" sz="1200" dirty="0" smtClean="0">
                <a:solidFill>
                  <a:srgbClr val="FF0000"/>
                </a:solidFill>
              </a:rPr>
              <a:t>s1</a:t>
            </a:r>
            <a:endParaRPr lang="en-US" sz="1200" dirty="0">
              <a:solidFill>
                <a:srgbClr val="FF0000"/>
              </a:solidFill>
            </a:endParaRPr>
          </a:p>
        </p:txBody>
      </p:sp>
      <p:sp>
        <p:nvSpPr>
          <p:cNvPr id="9" name="TextBox 8"/>
          <p:cNvSpPr txBox="1"/>
          <p:nvPr/>
        </p:nvSpPr>
        <p:spPr>
          <a:xfrm>
            <a:off x="4724400" y="5251450"/>
            <a:ext cx="381000" cy="276999"/>
          </a:xfrm>
          <a:prstGeom prst="rect">
            <a:avLst/>
          </a:prstGeom>
          <a:noFill/>
        </p:spPr>
        <p:txBody>
          <a:bodyPr wrap="square" rtlCol="0">
            <a:spAutoFit/>
          </a:bodyPr>
          <a:lstStyle/>
          <a:p>
            <a:pPr algn="ctr"/>
            <a:r>
              <a:rPr lang="en-US" sz="1200" dirty="0" smtClean="0">
                <a:solidFill>
                  <a:srgbClr val="FF0000"/>
                </a:solidFill>
              </a:rPr>
              <a:t>s1</a:t>
            </a:r>
            <a:endParaRPr lang="en-US" sz="1200" dirty="0">
              <a:solidFill>
                <a:srgbClr val="FF0000"/>
              </a:solidFill>
            </a:endParaRPr>
          </a:p>
        </p:txBody>
      </p:sp>
      <p:sp>
        <p:nvSpPr>
          <p:cNvPr id="10" name="TextBox 9"/>
          <p:cNvSpPr txBox="1"/>
          <p:nvPr/>
        </p:nvSpPr>
        <p:spPr>
          <a:xfrm>
            <a:off x="7239000" y="4968101"/>
            <a:ext cx="381000" cy="276999"/>
          </a:xfrm>
          <a:prstGeom prst="rect">
            <a:avLst/>
          </a:prstGeom>
          <a:noFill/>
        </p:spPr>
        <p:txBody>
          <a:bodyPr wrap="square" rtlCol="0">
            <a:spAutoFit/>
          </a:bodyPr>
          <a:lstStyle/>
          <a:p>
            <a:pPr algn="ctr"/>
            <a:r>
              <a:rPr lang="en-US" sz="1200" dirty="0" smtClean="0">
                <a:solidFill>
                  <a:srgbClr val="FF0000"/>
                </a:solidFill>
              </a:rPr>
              <a:t>s2</a:t>
            </a:r>
            <a:endParaRPr lang="en-US" sz="1200" dirty="0">
              <a:solidFill>
                <a:srgbClr val="FF0000"/>
              </a:solidFill>
            </a:endParaRPr>
          </a:p>
        </p:txBody>
      </p:sp>
      <p:sp>
        <p:nvSpPr>
          <p:cNvPr id="11" name="TextBox 10"/>
          <p:cNvSpPr txBox="1"/>
          <p:nvPr/>
        </p:nvSpPr>
        <p:spPr>
          <a:xfrm>
            <a:off x="8077200" y="4968100"/>
            <a:ext cx="381000" cy="276999"/>
          </a:xfrm>
          <a:prstGeom prst="rect">
            <a:avLst/>
          </a:prstGeom>
          <a:noFill/>
        </p:spPr>
        <p:txBody>
          <a:bodyPr wrap="square" rtlCol="0">
            <a:spAutoFit/>
          </a:bodyPr>
          <a:lstStyle/>
          <a:p>
            <a:pPr algn="ctr"/>
            <a:r>
              <a:rPr lang="en-US" sz="1200" dirty="0" smtClean="0">
                <a:solidFill>
                  <a:srgbClr val="FF0000"/>
                </a:solidFill>
              </a:rPr>
              <a:t>s3</a:t>
            </a:r>
            <a:endParaRPr lang="en-US" sz="1200" dirty="0">
              <a:solidFill>
                <a:srgbClr val="FF0000"/>
              </a:solidFill>
            </a:endParaRPr>
          </a:p>
        </p:txBody>
      </p:sp>
      <p:pic>
        <p:nvPicPr>
          <p:cNvPr id="1126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3542" t="24444" r="4062" b="42593"/>
          <a:stretch/>
        </p:blipFill>
        <p:spPr bwMode="auto">
          <a:xfrm>
            <a:off x="152400" y="1485900"/>
            <a:ext cx="8839199" cy="25295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ate Placeholder 2"/>
          <p:cNvSpPr>
            <a:spLocks noGrp="1"/>
          </p:cNvSpPr>
          <p:nvPr>
            <p:ph type="dt" sz="half" idx="10"/>
          </p:nvPr>
        </p:nvSpPr>
        <p:spPr/>
        <p:txBody>
          <a:bodyPr/>
          <a:lstStyle/>
          <a:p>
            <a:fld id="{E5BFDBEB-7794-49D4-94A7-DD05884D4673}" type="datetime1">
              <a:rPr lang="en-US" smtClean="0"/>
              <a:t>5/9/2014</a:t>
            </a:fld>
            <a:endParaRPr lang="en-US"/>
          </a:p>
        </p:txBody>
      </p:sp>
      <p:sp>
        <p:nvSpPr>
          <p:cNvPr id="5" name="Slide Number Placeholder 4"/>
          <p:cNvSpPr>
            <a:spLocks noGrp="1"/>
          </p:cNvSpPr>
          <p:nvPr>
            <p:ph type="sldNum" sz="quarter" idx="12"/>
          </p:nvPr>
        </p:nvSpPr>
        <p:spPr/>
        <p:txBody>
          <a:bodyPr/>
          <a:lstStyle/>
          <a:p>
            <a:fld id="{CC5C7F78-7BB3-4949-905E-F3235951C3B9}" type="slidenum">
              <a:rPr lang="en-US" smtClean="0"/>
              <a:t>18</a:t>
            </a:fld>
            <a:endParaRPr lang="en-US"/>
          </a:p>
        </p:txBody>
      </p:sp>
    </p:spTree>
    <p:extLst>
      <p:ext uri="{BB962C8B-B14F-4D97-AF65-F5344CB8AC3E}">
        <p14:creationId xmlns:p14="http://schemas.microsoft.com/office/powerpoint/2010/main" val="3691551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1000"/>
                                        <p:tgtEl>
                                          <p:spTgt spid="11266"/>
                                        </p:tgtEl>
                                      </p:cBhvr>
                                    </p:animEffect>
                                    <p:anim calcmode="lin" valueType="num">
                                      <p:cBhvr>
                                        <p:cTn id="8" dur="1000" fill="hold"/>
                                        <p:tgtEl>
                                          <p:spTgt spid="11266"/>
                                        </p:tgtEl>
                                        <p:attrNameLst>
                                          <p:attrName>ppt_x</p:attrName>
                                        </p:attrNameLst>
                                      </p:cBhvr>
                                      <p:tavLst>
                                        <p:tav tm="0">
                                          <p:val>
                                            <p:strVal val="#ppt_x"/>
                                          </p:val>
                                        </p:tav>
                                        <p:tav tm="100000">
                                          <p:val>
                                            <p:strVal val="#ppt_x"/>
                                          </p:val>
                                        </p:tav>
                                      </p:tavLst>
                                    </p:anim>
                                    <p:anim calcmode="lin" valueType="num">
                                      <p:cBhvr>
                                        <p:cTn id="9" dur="1000" fill="hold"/>
                                        <p:tgtEl>
                                          <p:spTgt spid="112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Simulations Results</a:t>
            </a:r>
            <a:endParaRPr lang="en-US" dirty="0"/>
          </a:p>
        </p:txBody>
      </p:sp>
      <p:sp>
        <p:nvSpPr>
          <p:cNvPr id="4" name="Date Placeholder 3"/>
          <p:cNvSpPr>
            <a:spLocks noGrp="1"/>
          </p:cNvSpPr>
          <p:nvPr>
            <p:ph type="dt" sz="half" idx="10"/>
          </p:nvPr>
        </p:nvSpPr>
        <p:spPr/>
        <p:txBody>
          <a:bodyPr/>
          <a:lstStyle/>
          <a:p>
            <a:fld id="{C932F27D-8180-4666-84DC-154267CB5A46}" type="datetime1">
              <a:rPr lang="en-US" smtClean="0"/>
              <a:t>5/9/2014</a:t>
            </a:fld>
            <a:endParaRPr lang="en-US"/>
          </a:p>
        </p:txBody>
      </p:sp>
      <p:sp>
        <p:nvSpPr>
          <p:cNvPr id="5" name="Slide Number Placeholder 4"/>
          <p:cNvSpPr>
            <a:spLocks noGrp="1"/>
          </p:cNvSpPr>
          <p:nvPr>
            <p:ph type="sldNum" sz="quarter" idx="12"/>
          </p:nvPr>
        </p:nvSpPr>
        <p:spPr/>
        <p:txBody>
          <a:bodyPr/>
          <a:lstStyle/>
          <a:p>
            <a:fld id="{CC5C7F78-7BB3-4949-905E-F3235951C3B9}" type="slidenum">
              <a:rPr lang="en-US" smtClean="0"/>
              <a:t>19</a:t>
            </a:fld>
            <a:endParaRPr lang="en-US"/>
          </a:p>
        </p:txBody>
      </p:sp>
      <p:pic>
        <p:nvPicPr>
          <p:cNvPr id="6" name="Picture 5"/>
          <p:cNvPicPr>
            <a:picLocks noChangeAspect="1"/>
          </p:cNvPicPr>
          <p:nvPr/>
        </p:nvPicPr>
        <p:blipFill rotWithShape="1">
          <a:blip r:embed="rId2"/>
          <a:srcRect l="20132" t="20300" r="2562" b="19792"/>
          <a:stretch/>
        </p:blipFill>
        <p:spPr>
          <a:xfrm>
            <a:off x="444500" y="2141839"/>
            <a:ext cx="8255000" cy="3596672"/>
          </a:xfrm>
          <a:prstGeom prst="rect">
            <a:avLst/>
          </a:prstGeom>
        </p:spPr>
      </p:pic>
      <p:sp>
        <p:nvSpPr>
          <p:cNvPr id="7" name="Down Arrow 6"/>
          <p:cNvSpPr/>
          <p:nvPr/>
        </p:nvSpPr>
        <p:spPr>
          <a:xfrm rot="16200000">
            <a:off x="4229100" y="4550645"/>
            <a:ext cx="914400" cy="1143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p:cNvSpPr/>
          <p:nvPr/>
        </p:nvSpPr>
        <p:spPr>
          <a:xfrm rot="16200000">
            <a:off x="4914900" y="2247900"/>
            <a:ext cx="914400" cy="1143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150869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p:txBody>
          <a:bodyPr>
            <a:normAutofit/>
          </a:bodyPr>
          <a:lstStyle/>
          <a:p>
            <a:r>
              <a:rPr lang="en-US" dirty="0"/>
              <a:t>Why  ? </a:t>
            </a:r>
            <a:endParaRPr lang="en-US" dirty="0" smtClean="0"/>
          </a:p>
          <a:p>
            <a:r>
              <a:rPr lang="en-US" dirty="0" smtClean="0"/>
              <a:t>What ?</a:t>
            </a:r>
          </a:p>
          <a:p>
            <a:r>
              <a:rPr lang="en-US" dirty="0" smtClean="0"/>
              <a:t>How  ?</a:t>
            </a:r>
          </a:p>
          <a:p>
            <a:r>
              <a:rPr lang="en-US" dirty="0" smtClean="0"/>
              <a:t>Results </a:t>
            </a:r>
          </a:p>
          <a:p>
            <a:endParaRPr lang="en-US" dirty="0"/>
          </a:p>
          <a:p>
            <a:endParaRPr lang="en-US" dirty="0" smtClean="0"/>
          </a:p>
          <a:p>
            <a:endParaRPr lang="en-US" dirty="0" smtClean="0"/>
          </a:p>
          <a:p>
            <a:endParaRPr lang="en-US" dirty="0"/>
          </a:p>
        </p:txBody>
      </p:sp>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4765" t="40555" r="6016" b="18889"/>
          <a:stretch/>
        </p:blipFill>
        <p:spPr bwMode="auto">
          <a:xfrm>
            <a:off x="304799" y="3733800"/>
            <a:ext cx="8534401" cy="25735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Date Placeholder 3"/>
          <p:cNvSpPr>
            <a:spLocks noGrp="1"/>
          </p:cNvSpPr>
          <p:nvPr>
            <p:ph type="dt" sz="half" idx="10"/>
          </p:nvPr>
        </p:nvSpPr>
        <p:spPr/>
        <p:txBody>
          <a:bodyPr/>
          <a:lstStyle/>
          <a:p>
            <a:fld id="{D5918AA4-DA53-42F0-A174-EBB61FF732F0}" type="datetime1">
              <a:rPr lang="en-US" smtClean="0"/>
              <a:t>5/9/2014</a:t>
            </a:fld>
            <a:endParaRPr lang="en-US"/>
          </a:p>
        </p:txBody>
      </p:sp>
      <p:sp>
        <p:nvSpPr>
          <p:cNvPr id="5" name="Slide Number Placeholder 4"/>
          <p:cNvSpPr>
            <a:spLocks noGrp="1"/>
          </p:cNvSpPr>
          <p:nvPr>
            <p:ph type="sldNum" sz="quarter" idx="12"/>
          </p:nvPr>
        </p:nvSpPr>
        <p:spPr/>
        <p:txBody>
          <a:bodyPr/>
          <a:lstStyle/>
          <a:p>
            <a:fld id="{CC5C7F78-7BB3-4949-905E-F3235951C3B9}" type="slidenum">
              <a:rPr lang="en-US" smtClean="0"/>
              <a:t>2</a:t>
            </a:fld>
            <a:endParaRPr lang="en-US"/>
          </a:p>
        </p:txBody>
      </p:sp>
    </p:spTree>
    <p:extLst>
      <p:ext uri="{BB962C8B-B14F-4D97-AF65-F5344CB8AC3E}">
        <p14:creationId xmlns:p14="http://schemas.microsoft.com/office/powerpoint/2010/main" val="318084133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32167283"/>
              </p:ext>
            </p:extLst>
          </p:nvPr>
        </p:nvGraphicFramePr>
        <p:xfrm>
          <a:off x="1752600" y="1371600"/>
          <a:ext cx="5901754" cy="3977640"/>
        </p:xfrm>
        <a:graphic>
          <a:graphicData uri="http://schemas.openxmlformats.org/drawingml/2006/table">
            <a:tbl>
              <a:tblPr firstRow="1" bandRow="1">
                <a:tableStyleId>{5C22544A-7EE6-4342-B048-85BDC9FD1C3A}</a:tableStyleId>
              </a:tblPr>
              <a:tblGrid>
                <a:gridCol w="2609914"/>
                <a:gridCol w="1645920"/>
                <a:gridCol w="1645920"/>
              </a:tblGrid>
              <a:tr h="370840">
                <a:tc>
                  <a:txBody>
                    <a:bodyPr/>
                    <a:lstStyle/>
                    <a:p>
                      <a:endParaRPr lang="en-US" dirty="0"/>
                    </a:p>
                  </a:txBody>
                  <a:tcPr/>
                </a:tc>
                <a:tc>
                  <a:txBody>
                    <a:bodyPr/>
                    <a:lstStyle/>
                    <a:p>
                      <a:r>
                        <a:rPr lang="en-US" dirty="0" smtClean="0"/>
                        <a:t>Dual Phase</a:t>
                      </a:r>
                      <a:endParaRPr lang="en-US" dirty="0"/>
                    </a:p>
                  </a:txBody>
                  <a:tcPr/>
                </a:tc>
                <a:tc>
                  <a:txBody>
                    <a:bodyPr/>
                    <a:lstStyle/>
                    <a:p>
                      <a:r>
                        <a:rPr lang="en-US" dirty="0" smtClean="0"/>
                        <a:t>Edge</a:t>
                      </a:r>
                      <a:r>
                        <a:rPr lang="en-US" baseline="0" dirty="0" smtClean="0"/>
                        <a:t> </a:t>
                      </a:r>
                      <a:r>
                        <a:rPr lang="en-US" baseline="0" dirty="0" err="1" smtClean="0"/>
                        <a:t>Trigered</a:t>
                      </a:r>
                      <a:r>
                        <a:rPr lang="en-US" baseline="0" dirty="0" smtClean="0"/>
                        <a:t>.</a:t>
                      </a:r>
                      <a:endParaRPr lang="en-US" dirty="0"/>
                    </a:p>
                  </a:txBody>
                  <a:tcPr/>
                </a:tc>
              </a:tr>
              <a:tr h="370840">
                <a:tc>
                  <a:txBody>
                    <a:bodyPr/>
                    <a:lstStyle/>
                    <a:p>
                      <a:r>
                        <a:rPr lang="en-US" dirty="0" smtClean="0"/>
                        <a:t>Nets</a:t>
                      </a:r>
                      <a:endParaRPr lang="en-US" dirty="0"/>
                    </a:p>
                  </a:txBody>
                  <a:tcPr/>
                </a:tc>
                <a:tc>
                  <a:txBody>
                    <a:bodyPr/>
                    <a:lstStyle/>
                    <a:p>
                      <a:r>
                        <a:rPr lang="en-US" dirty="0" smtClean="0"/>
                        <a:t>1652</a:t>
                      </a:r>
                      <a:endParaRPr lang="en-US" dirty="0"/>
                    </a:p>
                  </a:txBody>
                  <a:tcPr/>
                </a:tc>
                <a:tc>
                  <a:txBody>
                    <a:bodyPr/>
                    <a:lstStyle/>
                    <a:p>
                      <a:r>
                        <a:rPr lang="en-US" dirty="0" smtClean="0"/>
                        <a:t>1627</a:t>
                      </a:r>
                      <a:endParaRPr lang="en-US" dirty="0"/>
                    </a:p>
                  </a:txBody>
                  <a:tcPr/>
                </a:tc>
              </a:tr>
              <a:tr h="370840">
                <a:tc>
                  <a:txBody>
                    <a:bodyPr/>
                    <a:lstStyle/>
                    <a:p>
                      <a:r>
                        <a:rPr lang="en-US" dirty="0" smtClean="0"/>
                        <a:t>Cells</a:t>
                      </a:r>
                      <a:endParaRPr lang="en-US" dirty="0"/>
                    </a:p>
                  </a:txBody>
                  <a:tcPr/>
                </a:tc>
                <a:tc>
                  <a:txBody>
                    <a:bodyPr/>
                    <a:lstStyle/>
                    <a:p>
                      <a:r>
                        <a:rPr lang="en-US" dirty="0" smtClean="0"/>
                        <a:t>1491</a:t>
                      </a:r>
                      <a:endParaRPr lang="en-US" dirty="0"/>
                    </a:p>
                  </a:txBody>
                  <a:tcPr/>
                </a:tc>
                <a:tc>
                  <a:txBody>
                    <a:bodyPr/>
                    <a:lstStyle/>
                    <a:p>
                      <a:r>
                        <a:rPr lang="en-US" dirty="0" smtClean="0"/>
                        <a:t>1497</a:t>
                      </a:r>
                      <a:endParaRPr lang="en-US" dirty="0"/>
                    </a:p>
                  </a:txBody>
                  <a:tcPr/>
                </a:tc>
              </a:tr>
              <a:tr h="370840">
                <a:tc>
                  <a:txBody>
                    <a:bodyPr/>
                    <a:lstStyle/>
                    <a:p>
                      <a:r>
                        <a:rPr lang="en-US" dirty="0" smtClean="0"/>
                        <a:t>Combinational</a:t>
                      </a:r>
                      <a:r>
                        <a:rPr lang="en-US" baseline="0" dirty="0" smtClean="0"/>
                        <a:t> Cells</a:t>
                      </a:r>
                    </a:p>
                  </a:txBody>
                  <a:tcPr/>
                </a:tc>
                <a:tc>
                  <a:txBody>
                    <a:bodyPr/>
                    <a:lstStyle/>
                    <a:p>
                      <a:r>
                        <a:rPr lang="en-US" dirty="0" smtClean="0"/>
                        <a:t>1357</a:t>
                      </a:r>
                      <a:endParaRPr lang="en-US" dirty="0"/>
                    </a:p>
                  </a:txBody>
                  <a:tcPr/>
                </a:tc>
                <a:tc>
                  <a:txBody>
                    <a:bodyPr/>
                    <a:lstStyle/>
                    <a:p>
                      <a:r>
                        <a:rPr lang="en-US" dirty="0" smtClean="0"/>
                        <a:t>1465</a:t>
                      </a:r>
                      <a:endParaRPr lang="en-US" dirty="0"/>
                    </a:p>
                  </a:txBody>
                  <a:tcPr/>
                </a:tc>
              </a:tr>
              <a:tr h="370840">
                <a:tc>
                  <a:txBody>
                    <a:bodyPr/>
                    <a:lstStyle/>
                    <a:p>
                      <a:r>
                        <a:rPr lang="en-US" baseline="0" dirty="0" smtClean="0"/>
                        <a:t>Sequential Cells</a:t>
                      </a:r>
                    </a:p>
                  </a:txBody>
                  <a:tcPr/>
                </a:tc>
                <a:tc>
                  <a:txBody>
                    <a:bodyPr/>
                    <a:lstStyle/>
                    <a:p>
                      <a:r>
                        <a:rPr lang="en-US" dirty="0" smtClean="0">
                          <a:solidFill>
                            <a:srgbClr val="FF0000"/>
                          </a:solidFill>
                        </a:rPr>
                        <a:t>134</a:t>
                      </a:r>
                      <a:endParaRPr lang="en-US" dirty="0">
                        <a:solidFill>
                          <a:srgbClr val="FF0000"/>
                        </a:solidFill>
                      </a:endParaRPr>
                    </a:p>
                  </a:txBody>
                  <a:tcPr/>
                </a:tc>
                <a:tc>
                  <a:txBody>
                    <a:bodyPr/>
                    <a:lstStyle/>
                    <a:p>
                      <a:r>
                        <a:rPr lang="en-US" dirty="0" smtClean="0"/>
                        <a:t>32</a:t>
                      </a:r>
                      <a:endParaRPr lang="en-US" dirty="0"/>
                    </a:p>
                  </a:txBody>
                  <a:tcPr/>
                </a:tc>
              </a:tr>
              <a:tr h="370840">
                <a:tc>
                  <a:txBody>
                    <a:bodyPr/>
                    <a:lstStyle/>
                    <a:p>
                      <a:r>
                        <a:rPr lang="en-US" baseline="0" dirty="0" smtClean="0"/>
                        <a:t>Buffers / Inverters</a:t>
                      </a:r>
                    </a:p>
                  </a:txBody>
                  <a:tcPr/>
                </a:tc>
                <a:tc>
                  <a:txBody>
                    <a:bodyPr/>
                    <a:lstStyle/>
                    <a:p>
                      <a:r>
                        <a:rPr lang="en-US" dirty="0" smtClean="0"/>
                        <a:t>250</a:t>
                      </a:r>
                      <a:endParaRPr lang="en-US" dirty="0"/>
                    </a:p>
                  </a:txBody>
                  <a:tcPr/>
                </a:tc>
                <a:tc>
                  <a:txBody>
                    <a:bodyPr/>
                    <a:lstStyle/>
                    <a:p>
                      <a:r>
                        <a:rPr lang="en-US" dirty="0" smtClean="0"/>
                        <a:t>264</a:t>
                      </a:r>
                      <a:endParaRPr lang="en-US" dirty="0"/>
                    </a:p>
                  </a:txBody>
                  <a:tcPr/>
                </a:tc>
              </a:tr>
              <a:tr h="370840">
                <a:tc>
                  <a:txBody>
                    <a:bodyPr/>
                    <a:lstStyle/>
                    <a:p>
                      <a:r>
                        <a:rPr lang="en-US" baseline="0" dirty="0" smtClean="0"/>
                        <a:t>Combinational Area</a:t>
                      </a:r>
                    </a:p>
                  </a:txBody>
                  <a:tcPr/>
                </a:tc>
                <a:tc>
                  <a:txBody>
                    <a:bodyPr/>
                    <a:lstStyle/>
                    <a:p>
                      <a:r>
                        <a:rPr lang="en-US" dirty="0" smtClean="0"/>
                        <a:t>12772</a:t>
                      </a:r>
                      <a:endParaRPr lang="en-US" dirty="0"/>
                    </a:p>
                  </a:txBody>
                  <a:tcPr/>
                </a:tc>
                <a:tc>
                  <a:txBody>
                    <a:bodyPr/>
                    <a:lstStyle/>
                    <a:p>
                      <a:r>
                        <a:rPr lang="en-US" dirty="0" smtClean="0"/>
                        <a:t>13034</a:t>
                      </a:r>
                      <a:endParaRPr lang="en-US" dirty="0"/>
                    </a:p>
                  </a:txBody>
                  <a:tcPr/>
                </a:tc>
              </a:tr>
              <a:tr h="370840">
                <a:tc>
                  <a:txBody>
                    <a:bodyPr/>
                    <a:lstStyle/>
                    <a:p>
                      <a:r>
                        <a:rPr lang="en-US" baseline="0" dirty="0" smtClean="0"/>
                        <a:t>Non combinational Area</a:t>
                      </a:r>
                    </a:p>
                  </a:txBody>
                  <a:tcPr/>
                </a:tc>
                <a:tc>
                  <a:txBody>
                    <a:bodyPr/>
                    <a:lstStyle/>
                    <a:p>
                      <a:r>
                        <a:rPr lang="en-US" dirty="0" smtClean="0">
                          <a:solidFill>
                            <a:srgbClr val="FF0000"/>
                          </a:solidFill>
                        </a:rPr>
                        <a:t>3418</a:t>
                      </a:r>
                      <a:endParaRPr lang="en-US" dirty="0">
                        <a:solidFill>
                          <a:srgbClr val="FF0000"/>
                        </a:solidFill>
                      </a:endParaRPr>
                    </a:p>
                  </a:txBody>
                  <a:tcPr/>
                </a:tc>
                <a:tc>
                  <a:txBody>
                    <a:bodyPr/>
                    <a:lstStyle/>
                    <a:p>
                      <a:r>
                        <a:rPr lang="en-US" dirty="0" smtClean="0"/>
                        <a:t>1032</a:t>
                      </a:r>
                      <a:endParaRPr lang="en-US" dirty="0"/>
                    </a:p>
                  </a:txBody>
                  <a:tcPr/>
                </a:tc>
              </a:tr>
              <a:tr h="370840">
                <a:tc>
                  <a:txBody>
                    <a:bodyPr/>
                    <a:lstStyle/>
                    <a:p>
                      <a:r>
                        <a:rPr lang="en-US" baseline="0" dirty="0" smtClean="0"/>
                        <a:t>Net Interconnect</a:t>
                      </a:r>
                    </a:p>
                  </a:txBody>
                  <a:tcPr/>
                </a:tc>
                <a:tc>
                  <a:txBody>
                    <a:bodyPr/>
                    <a:lstStyle/>
                    <a:p>
                      <a:r>
                        <a:rPr lang="en-US" dirty="0" smtClean="0"/>
                        <a:t>994</a:t>
                      </a:r>
                      <a:endParaRPr lang="en-US" dirty="0"/>
                    </a:p>
                  </a:txBody>
                  <a:tcPr/>
                </a:tc>
                <a:tc>
                  <a:txBody>
                    <a:bodyPr/>
                    <a:lstStyle/>
                    <a:p>
                      <a:r>
                        <a:rPr lang="en-US" dirty="0" smtClean="0"/>
                        <a:t>825</a:t>
                      </a:r>
                      <a:endParaRPr lang="en-US" dirty="0"/>
                    </a:p>
                  </a:txBody>
                  <a:tcPr/>
                </a:tc>
              </a:tr>
              <a:tr h="370840">
                <a:tc>
                  <a:txBody>
                    <a:bodyPr/>
                    <a:lstStyle/>
                    <a:p>
                      <a:r>
                        <a:rPr lang="en-US" baseline="0" dirty="0" smtClean="0"/>
                        <a:t>Total Cell area</a:t>
                      </a:r>
                    </a:p>
                  </a:txBody>
                  <a:tcPr/>
                </a:tc>
                <a:tc>
                  <a:txBody>
                    <a:bodyPr/>
                    <a:lstStyle/>
                    <a:p>
                      <a:r>
                        <a:rPr lang="en-US" dirty="0" smtClean="0">
                          <a:solidFill>
                            <a:srgbClr val="FF0000"/>
                          </a:solidFill>
                        </a:rPr>
                        <a:t>16190</a:t>
                      </a:r>
                      <a:endParaRPr lang="en-US" dirty="0">
                        <a:solidFill>
                          <a:srgbClr val="FF0000"/>
                        </a:solidFill>
                      </a:endParaRPr>
                    </a:p>
                  </a:txBody>
                  <a:tcPr/>
                </a:tc>
                <a:tc>
                  <a:txBody>
                    <a:bodyPr/>
                    <a:lstStyle/>
                    <a:p>
                      <a:r>
                        <a:rPr lang="en-US" dirty="0" smtClean="0"/>
                        <a:t>14891</a:t>
                      </a:r>
                      <a:endParaRPr lang="en-US" dirty="0"/>
                    </a:p>
                  </a:txBody>
                  <a:tcPr/>
                </a:tc>
              </a:tr>
            </a:tbl>
          </a:graphicData>
        </a:graphic>
      </p:graphicFrame>
      <p:sp>
        <p:nvSpPr>
          <p:cNvPr id="3" name="Date Placeholder 2"/>
          <p:cNvSpPr>
            <a:spLocks noGrp="1"/>
          </p:cNvSpPr>
          <p:nvPr>
            <p:ph type="dt" sz="half" idx="10"/>
          </p:nvPr>
        </p:nvSpPr>
        <p:spPr/>
        <p:txBody>
          <a:bodyPr/>
          <a:lstStyle/>
          <a:p>
            <a:fld id="{57E92EEE-A236-4417-9D51-A48A643ADB18}" type="datetime1">
              <a:rPr lang="en-US" smtClean="0"/>
              <a:t>5/9/2014</a:t>
            </a:fld>
            <a:endParaRPr lang="en-US"/>
          </a:p>
        </p:txBody>
      </p:sp>
      <p:sp>
        <p:nvSpPr>
          <p:cNvPr id="5" name="Slide Number Placeholder 4"/>
          <p:cNvSpPr>
            <a:spLocks noGrp="1"/>
          </p:cNvSpPr>
          <p:nvPr>
            <p:ph type="sldNum" sz="quarter" idx="12"/>
          </p:nvPr>
        </p:nvSpPr>
        <p:spPr/>
        <p:txBody>
          <a:bodyPr/>
          <a:lstStyle/>
          <a:p>
            <a:fld id="{CC5C7F78-7BB3-4949-905E-F3235951C3B9}" type="slidenum">
              <a:rPr lang="en-US" smtClean="0"/>
              <a:t>20</a:t>
            </a:fld>
            <a:endParaRPr lang="en-US"/>
          </a:p>
        </p:txBody>
      </p:sp>
    </p:spTree>
    <p:extLst>
      <p:ext uri="{BB962C8B-B14F-4D97-AF65-F5344CB8AC3E}">
        <p14:creationId xmlns:p14="http://schemas.microsoft.com/office/powerpoint/2010/main" val="108667023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 Implementation</a:t>
            </a:r>
            <a:endParaRPr lang="en-US" dirty="0"/>
          </a:p>
        </p:txBody>
      </p:sp>
      <p:sp>
        <p:nvSpPr>
          <p:cNvPr id="4" name="Date Placeholder 3"/>
          <p:cNvSpPr>
            <a:spLocks noGrp="1"/>
          </p:cNvSpPr>
          <p:nvPr>
            <p:ph type="dt" sz="half" idx="10"/>
          </p:nvPr>
        </p:nvSpPr>
        <p:spPr/>
        <p:txBody>
          <a:bodyPr/>
          <a:lstStyle/>
          <a:p>
            <a:fld id="{03B8202A-A7A2-4B39-97E6-005A1F052CB3}" type="datetime1">
              <a:rPr lang="en-US" smtClean="0"/>
              <a:t>5/9/2014</a:t>
            </a:fld>
            <a:endParaRPr lang="en-US"/>
          </a:p>
        </p:txBody>
      </p:sp>
      <p:sp>
        <p:nvSpPr>
          <p:cNvPr id="5" name="Slide Number Placeholder 4"/>
          <p:cNvSpPr>
            <a:spLocks noGrp="1"/>
          </p:cNvSpPr>
          <p:nvPr>
            <p:ph type="sldNum" sz="quarter" idx="12"/>
          </p:nvPr>
        </p:nvSpPr>
        <p:spPr/>
        <p:txBody>
          <a:bodyPr/>
          <a:lstStyle/>
          <a:p>
            <a:fld id="{CC5C7F78-7BB3-4949-905E-F3235951C3B9}" type="slidenum">
              <a:rPr lang="en-US" smtClean="0"/>
              <a:t>21</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79978" y="1677810"/>
            <a:ext cx="4584043" cy="4524730"/>
          </a:xfrm>
          <a:prstGeom prst="rect">
            <a:avLst/>
          </a:prstGeom>
        </p:spPr>
      </p:pic>
    </p:spTree>
    <p:extLst>
      <p:ext uri="{BB962C8B-B14F-4D97-AF65-F5344CB8AC3E}">
        <p14:creationId xmlns:p14="http://schemas.microsoft.com/office/powerpoint/2010/main" val="211280140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Future Work</a:t>
            </a:r>
            <a:endParaRPr lang="en-US" dirty="0"/>
          </a:p>
        </p:txBody>
      </p:sp>
      <p:sp>
        <p:nvSpPr>
          <p:cNvPr id="3" name="Content Placeholder 2"/>
          <p:cNvSpPr>
            <a:spLocks noGrp="1"/>
          </p:cNvSpPr>
          <p:nvPr>
            <p:ph idx="1"/>
          </p:nvPr>
        </p:nvSpPr>
        <p:spPr/>
        <p:txBody>
          <a:bodyPr/>
          <a:lstStyle/>
          <a:p>
            <a:r>
              <a:rPr lang="en-US" dirty="0" smtClean="0"/>
              <a:t>Power Estimation</a:t>
            </a:r>
          </a:p>
          <a:p>
            <a:r>
              <a:rPr lang="en-US" dirty="0" smtClean="0"/>
              <a:t>Logic with Feedback.</a:t>
            </a:r>
          </a:p>
          <a:p>
            <a:r>
              <a:rPr lang="en-US" dirty="0" smtClean="0"/>
              <a:t>Leakage Estimation.</a:t>
            </a:r>
          </a:p>
          <a:p>
            <a:r>
              <a:rPr lang="en-US" dirty="0" smtClean="0"/>
              <a:t>Full design -&gt; or1200</a:t>
            </a:r>
          </a:p>
          <a:p>
            <a:endParaRPr lang="en-US" dirty="0"/>
          </a:p>
        </p:txBody>
      </p:sp>
      <p:sp>
        <p:nvSpPr>
          <p:cNvPr id="4" name="Date Placeholder 3"/>
          <p:cNvSpPr>
            <a:spLocks noGrp="1"/>
          </p:cNvSpPr>
          <p:nvPr>
            <p:ph type="dt" sz="half" idx="10"/>
          </p:nvPr>
        </p:nvSpPr>
        <p:spPr/>
        <p:txBody>
          <a:bodyPr/>
          <a:lstStyle/>
          <a:p>
            <a:fld id="{C932F27D-8180-4666-84DC-154267CB5A46}" type="datetime1">
              <a:rPr lang="en-US" smtClean="0"/>
              <a:t>5/9/2014</a:t>
            </a:fld>
            <a:endParaRPr lang="en-US"/>
          </a:p>
        </p:txBody>
      </p:sp>
      <p:sp>
        <p:nvSpPr>
          <p:cNvPr id="5" name="Slide Number Placeholder 4"/>
          <p:cNvSpPr>
            <a:spLocks noGrp="1"/>
          </p:cNvSpPr>
          <p:nvPr>
            <p:ph type="sldNum" sz="quarter" idx="12"/>
          </p:nvPr>
        </p:nvSpPr>
        <p:spPr/>
        <p:txBody>
          <a:bodyPr/>
          <a:lstStyle/>
          <a:p>
            <a:fld id="{CC5C7F78-7BB3-4949-905E-F3235951C3B9}" type="slidenum">
              <a:rPr lang="en-US" smtClean="0"/>
              <a:t>22</a:t>
            </a:fld>
            <a:endParaRPr lang="en-US"/>
          </a:p>
        </p:txBody>
      </p:sp>
    </p:spTree>
    <p:extLst>
      <p:ext uri="{BB962C8B-B14F-4D97-AF65-F5344CB8AC3E}">
        <p14:creationId xmlns:p14="http://schemas.microsoft.com/office/powerpoint/2010/main" val="140406154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p:txBody>
          <a:bodyPr/>
          <a:lstStyle/>
          <a:p>
            <a:pPr marL="0" indent="0">
              <a:buNone/>
            </a:pPr>
            <a:r>
              <a:rPr lang="en-US" dirty="0" smtClean="0"/>
              <a:t>[1]Zhang</a:t>
            </a:r>
            <a:r>
              <a:rPr lang="en-US" dirty="0"/>
              <a:t>, </a:t>
            </a:r>
            <a:r>
              <a:rPr lang="en-US" dirty="0" err="1"/>
              <a:t>Yanqing</a:t>
            </a:r>
            <a:r>
              <a:rPr lang="en-US" dirty="0"/>
              <a:t>, and Benton H. Calhoun. "Hold Time Closure for </a:t>
            </a:r>
            <a:r>
              <a:rPr lang="en-US" dirty="0" err="1"/>
              <a:t>Subthreshold</a:t>
            </a:r>
            <a:r>
              <a:rPr lang="en-US" dirty="0"/>
              <a:t> Circuits Using a Two-Phase, Latch Based Timing Method."</a:t>
            </a:r>
            <a:endParaRPr lang="en-US" dirty="0"/>
          </a:p>
        </p:txBody>
      </p:sp>
      <p:sp>
        <p:nvSpPr>
          <p:cNvPr id="4" name="Date Placeholder 3"/>
          <p:cNvSpPr>
            <a:spLocks noGrp="1"/>
          </p:cNvSpPr>
          <p:nvPr>
            <p:ph type="dt" sz="half" idx="10"/>
          </p:nvPr>
        </p:nvSpPr>
        <p:spPr/>
        <p:txBody>
          <a:bodyPr/>
          <a:lstStyle/>
          <a:p>
            <a:fld id="{28D7FDC0-3D3A-40D5-8921-465DE64AFBC6}" type="datetime1">
              <a:rPr lang="en-US" smtClean="0"/>
              <a:t>5/9/2014</a:t>
            </a:fld>
            <a:endParaRPr lang="en-US"/>
          </a:p>
        </p:txBody>
      </p:sp>
      <p:sp>
        <p:nvSpPr>
          <p:cNvPr id="5" name="Slide Number Placeholder 4"/>
          <p:cNvSpPr>
            <a:spLocks noGrp="1"/>
          </p:cNvSpPr>
          <p:nvPr>
            <p:ph type="sldNum" sz="quarter" idx="12"/>
          </p:nvPr>
        </p:nvSpPr>
        <p:spPr/>
        <p:txBody>
          <a:bodyPr/>
          <a:lstStyle/>
          <a:p>
            <a:fld id="{CC5C7F78-7BB3-4949-905E-F3235951C3B9}" type="slidenum">
              <a:rPr lang="en-US" smtClean="0"/>
              <a:t>23</a:t>
            </a:fld>
            <a:endParaRPr lang="en-US"/>
          </a:p>
        </p:txBody>
      </p:sp>
    </p:spTree>
    <p:extLst>
      <p:ext uri="{BB962C8B-B14F-4D97-AF65-F5344CB8AC3E}">
        <p14:creationId xmlns:p14="http://schemas.microsoft.com/office/powerpoint/2010/main" val="10554867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Why</a:t>
            </a:r>
            <a:r>
              <a:rPr lang="en-US" dirty="0" smtClean="0"/>
              <a:t> Two-Phase Latch </a:t>
            </a:r>
            <a:r>
              <a:rPr lang="en-US" dirty="0" smtClean="0"/>
              <a:t>Designs (1)</a:t>
            </a:r>
            <a:endParaRPr lang="en-US" dirty="0"/>
          </a:p>
        </p:txBody>
      </p:sp>
      <p:sp>
        <p:nvSpPr>
          <p:cNvPr id="3" name="Content Placeholder 2"/>
          <p:cNvSpPr>
            <a:spLocks noGrp="1"/>
          </p:cNvSpPr>
          <p:nvPr>
            <p:ph sz="half" idx="1"/>
          </p:nvPr>
        </p:nvSpPr>
        <p:spPr>
          <a:xfrm>
            <a:off x="457200" y="1920085"/>
            <a:ext cx="4038600" cy="1356515"/>
          </a:xfrm>
        </p:spPr>
        <p:txBody>
          <a:bodyPr/>
          <a:lstStyle/>
          <a:p>
            <a:r>
              <a:rPr lang="en-US" dirty="0" smtClean="0"/>
              <a:t>Minimum clock Period</a:t>
            </a:r>
          </a:p>
          <a:p>
            <a:r>
              <a:rPr lang="en-US" dirty="0" smtClean="0"/>
              <a:t>Worst case Logic</a:t>
            </a:r>
          </a:p>
          <a:p>
            <a:endParaRPr lang="en-US" dirty="0"/>
          </a:p>
          <a:p>
            <a:pPr marL="0" indent="0">
              <a:buNone/>
            </a:pPr>
            <a:endParaRPr lang="en-US" dirty="0" smtClean="0"/>
          </a:p>
          <a:p>
            <a:endParaRPr lang="en-US" dirty="0" smtClean="0"/>
          </a:p>
          <a:p>
            <a:endParaRPr lang="en-US" dirty="0"/>
          </a:p>
        </p:txBody>
      </p:sp>
      <p:sp>
        <p:nvSpPr>
          <p:cNvPr id="15" name="Content Placeholder 2"/>
          <p:cNvSpPr txBox="1">
            <a:spLocks/>
          </p:cNvSpPr>
          <p:nvPr/>
        </p:nvSpPr>
        <p:spPr>
          <a:xfrm>
            <a:off x="4731983" y="1905000"/>
            <a:ext cx="4038600" cy="1356515"/>
          </a:xfrm>
          <a:prstGeom prst="rect">
            <a:avLst/>
          </a:prstGeom>
        </p:spPr>
        <p:txBody>
          <a:bodyPr vert="horz">
            <a:norm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0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18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18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r>
              <a:rPr lang="en-US" b="1" dirty="0" smtClean="0"/>
              <a:t>Time Borrowing.</a:t>
            </a:r>
          </a:p>
          <a:p>
            <a:r>
              <a:rPr lang="en-US" b="1" dirty="0" smtClean="0"/>
              <a:t>Time Slack.</a:t>
            </a:r>
          </a:p>
          <a:p>
            <a:pPr marL="0" indent="0">
              <a:buFont typeface="Wingdings 2"/>
              <a:buNone/>
            </a:pPr>
            <a:endParaRPr lang="en-US" b="1" dirty="0" smtClean="0"/>
          </a:p>
          <a:p>
            <a:endParaRPr lang="en-US" b="1" dirty="0" smtClean="0"/>
          </a:p>
          <a:p>
            <a:endParaRPr lang="en-US" b="1"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43100" y="3124200"/>
            <a:ext cx="5105400" cy="3410171"/>
          </a:xfrm>
          <a:prstGeom prst="rect">
            <a:avLst/>
          </a:prstGeom>
        </p:spPr>
      </p:pic>
      <p:sp>
        <p:nvSpPr>
          <p:cNvPr id="6" name="Date Placeholder 5"/>
          <p:cNvSpPr>
            <a:spLocks noGrp="1"/>
          </p:cNvSpPr>
          <p:nvPr>
            <p:ph type="dt" sz="half" idx="10"/>
          </p:nvPr>
        </p:nvSpPr>
        <p:spPr/>
        <p:txBody>
          <a:bodyPr/>
          <a:lstStyle/>
          <a:p>
            <a:fld id="{1B6FA020-8A9A-48C2-8764-1808E4C18E11}" type="datetime1">
              <a:rPr lang="en-US" smtClean="0"/>
              <a:t>5/9/2014</a:t>
            </a:fld>
            <a:endParaRPr lang="en-US"/>
          </a:p>
        </p:txBody>
      </p:sp>
      <p:sp>
        <p:nvSpPr>
          <p:cNvPr id="7" name="Slide Number Placeholder 6"/>
          <p:cNvSpPr>
            <a:spLocks noGrp="1"/>
          </p:cNvSpPr>
          <p:nvPr>
            <p:ph type="sldNum" sz="quarter" idx="12"/>
          </p:nvPr>
        </p:nvSpPr>
        <p:spPr/>
        <p:txBody>
          <a:bodyPr/>
          <a:lstStyle/>
          <a:p>
            <a:fld id="{CC5C7F78-7BB3-4949-905E-F3235951C3B9}" type="slidenum">
              <a:rPr lang="en-US" smtClean="0"/>
              <a:t>3</a:t>
            </a:fld>
            <a:endParaRPr lang="en-US"/>
          </a:p>
        </p:txBody>
      </p:sp>
    </p:spTree>
    <p:extLst>
      <p:ext uri="{BB962C8B-B14F-4D97-AF65-F5344CB8AC3E}">
        <p14:creationId xmlns:p14="http://schemas.microsoft.com/office/powerpoint/2010/main" val="918728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Why</a:t>
            </a:r>
            <a:r>
              <a:rPr lang="en-US" dirty="0"/>
              <a:t> Two-Phase Latch Designs </a:t>
            </a:r>
            <a:r>
              <a:rPr lang="en-US" dirty="0" smtClean="0"/>
              <a:t>(2)</a:t>
            </a:r>
            <a:endParaRPr lang="en-US" dirty="0"/>
          </a:p>
        </p:txBody>
      </p:sp>
      <p:sp>
        <p:nvSpPr>
          <p:cNvPr id="10" name="Content Placeholder 9"/>
          <p:cNvSpPr>
            <a:spLocks noGrp="1"/>
          </p:cNvSpPr>
          <p:nvPr>
            <p:ph idx="1"/>
          </p:nvPr>
        </p:nvSpPr>
        <p:spPr/>
        <p:txBody>
          <a:bodyPr/>
          <a:lstStyle/>
          <a:p>
            <a:r>
              <a:rPr lang="en-US" dirty="0" smtClean="0"/>
              <a:t>Sub-threshold Systems </a:t>
            </a:r>
          </a:p>
          <a:p>
            <a:pPr lvl="1"/>
            <a:r>
              <a:rPr lang="en-US" dirty="0" smtClean="0"/>
              <a:t>PVT Variation  Impact</a:t>
            </a:r>
          </a:p>
        </p:txBody>
      </p:sp>
      <p:sp>
        <p:nvSpPr>
          <p:cNvPr id="8" name="Date Placeholder 7"/>
          <p:cNvSpPr>
            <a:spLocks noGrp="1"/>
          </p:cNvSpPr>
          <p:nvPr>
            <p:ph type="dt" sz="half" idx="10"/>
          </p:nvPr>
        </p:nvSpPr>
        <p:spPr/>
        <p:txBody>
          <a:bodyPr/>
          <a:lstStyle/>
          <a:p>
            <a:fld id="{004439CB-FC54-4AAF-8587-7949D280167E}" type="datetime1">
              <a:rPr lang="en-US" smtClean="0"/>
              <a:t>5/9/2014</a:t>
            </a:fld>
            <a:endParaRPr lang="en-US"/>
          </a:p>
        </p:txBody>
      </p:sp>
      <p:sp>
        <p:nvSpPr>
          <p:cNvPr id="9" name="Slide Number Placeholder 8"/>
          <p:cNvSpPr>
            <a:spLocks noGrp="1"/>
          </p:cNvSpPr>
          <p:nvPr>
            <p:ph type="sldNum" sz="quarter" idx="12"/>
          </p:nvPr>
        </p:nvSpPr>
        <p:spPr/>
        <p:txBody>
          <a:bodyPr/>
          <a:lstStyle/>
          <a:p>
            <a:fld id="{CC5C7F78-7BB3-4949-905E-F3235951C3B9}" type="slidenum">
              <a:rPr lang="en-US" smtClean="0"/>
              <a:t>4</a:t>
            </a:fld>
            <a:endParaRPr lang="en-US"/>
          </a:p>
        </p:txBody>
      </p:sp>
      <p:sp>
        <p:nvSpPr>
          <p:cNvPr id="7" name="Rectangle 6"/>
          <p:cNvSpPr/>
          <p:nvPr/>
        </p:nvSpPr>
        <p:spPr>
          <a:xfrm>
            <a:off x="5928901" y="6175760"/>
            <a:ext cx="2209800" cy="369332"/>
          </a:xfrm>
          <a:prstGeom prst="rect">
            <a:avLst/>
          </a:prstGeom>
        </p:spPr>
        <p:txBody>
          <a:bodyPr wrap="square">
            <a:spAutoFit/>
          </a:bodyPr>
          <a:lstStyle/>
          <a:p>
            <a:r>
              <a:rPr lang="en-US" dirty="0" smtClean="0">
                <a:solidFill>
                  <a:srgbClr val="222222"/>
                </a:solidFill>
                <a:latin typeface="Arial" panose="020B0604020202020204" pitchFamily="34" charset="0"/>
              </a:rPr>
              <a:t>[1]Zhang</a:t>
            </a:r>
            <a:r>
              <a:rPr lang="en-US" dirty="0">
                <a:solidFill>
                  <a:srgbClr val="222222"/>
                </a:solidFill>
                <a:latin typeface="Arial" panose="020B0604020202020204" pitchFamily="34" charset="0"/>
              </a:rPr>
              <a:t>, </a:t>
            </a:r>
            <a:r>
              <a:rPr lang="en-US" dirty="0" err="1" smtClean="0">
                <a:solidFill>
                  <a:srgbClr val="222222"/>
                </a:solidFill>
                <a:latin typeface="Arial" panose="020B0604020202020204" pitchFamily="34" charset="0"/>
              </a:rPr>
              <a:t>Yanqing</a:t>
            </a:r>
            <a:endParaRPr lang="en-US" dirty="0"/>
          </a:p>
        </p:txBody>
      </p:sp>
      <p:pic>
        <p:nvPicPr>
          <p:cNvPr id="11" name="Picture 10"/>
          <p:cNvPicPr>
            <a:picLocks noChangeAspect="1"/>
          </p:cNvPicPr>
          <p:nvPr/>
        </p:nvPicPr>
        <p:blipFill rotWithShape="1">
          <a:blip r:embed="rId3"/>
          <a:srcRect l="15447" t="37500" r="50586" b="39584"/>
          <a:stretch/>
        </p:blipFill>
        <p:spPr>
          <a:xfrm>
            <a:off x="457200" y="3114312"/>
            <a:ext cx="8071090" cy="3061448"/>
          </a:xfrm>
          <a:prstGeom prst="rect">
            <a:avLst/>
          </a:prstGeom>
        </p:spPr>
      </p:pic>
    </p:spTree>
    <p:extLst>
      <p:ext uri="{BB962C8B-B14F-4D97-AF65-F5344CB8AC3E}">
        <p14:creationId xmlns:p14="http://schemas.microsoft.com/office/powerpoint/2010/main" val="40708950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Why</a:t>
            </a:r>
            <a:r>
              <a:rPr lang="en-US" dirty="0"/>
              <a:t> Two-Phase Latch Designs </a:t>
            </a:r>
            <a:r>
              <a:rPr lang="en-US" dirty="0" smtClean="0"/>
              <a:t>(3)</a:t>
            </a:r>
            <a:endParaRPr lang="en-US" dirty="0"/>
          </a:p>
        </p:txBody>
      </p:sp>
      <p:sp>
        <p:nvSpPr>
          <p:cNvPr id="4" name="Date Placeholder 3"/>
          <p:cNvSpPr>
            <a:spLocks noGrp="1"/>
          </p:cNvSpPr>
          <p:nvPr>
            <p:ph type="dt" sz="half" idx="10"/>
          </p:nvPr>
        </p:nvSpPr>
        <p:spPr/>
        <p:txBody>
          <a:bodyPr/>
          <a:lstStyle/>
          <a:p>
            <a:fld id="{C932F27D-8180-4666-84DC-154267CB5A46}" type="datetime1">
              <a:rPr lang="en-US" smtClean="0"/>
              <a:t>5/9/2014</a:t>
            </a:fld>
            <a:endParaRPr lang="en-US"/>
          </a:p>
        </p:txBody>
      </p:sp>
      <p:sp>
        <p:nvSpPr>
          <p:cNvPr id="5" name="Slide Number Placeholder 4"/>
          <p:cNvSpPr>
            <a:spLocks noGrp="1"/>
          </p:cNvSpPr>
          <p:nvPr>
            <p:ph type="sldNum" sz="quarter" idx="12"/>
          </p:nvPr>
        </p:nvSpPr>
        <p:spPr/>
        <p:txBody>
          <a:bodyPr/>
          <a:lstStyle/>
          <a:p>
            <a:fld id="{CC5C7F78-7BB3-4949-905E-F3235951C3B9}" type="slidenum">
              <a:rPr lang="en-US" smtClean="0"/>
              <a:t>5</a:t>
            </a:fld>
            <a:endParaRPr lang="en-US"/>
          </a:p>
        </p:txBody>
      </p:sp>
      <p:sp>
        <p:nvSpPr>
          <p:cNvPr id="7" name="Content Placeholder 6"/>
          <p:cNvSpPr>
            <a:spLocks noGrp="1"/>
          </p:cNvSpPr>
          <p:nvPr>
            <p:ph idx="1"/>
          </p:nvPr>
        </p:nvSpPr>
        <p:spPr/>
        <p:txBody>
          <a:bodyPr/>
          <a:lstStyle/>
          <a:p>
            <a:r>
              <a:rPr lang="en-US" dirty="0" smtClean="0"/>
              <a:t>Synthesis </a:t>
            </a:r>
            <a:r>
              <a:rPr lang="en-US" dirty="0"/>
              <a:t>: buffer insertion.  </a:t>
            </a:r>
          </a:p>
          <a:p>
            <a:r>
              <a:rPr lang="en-US" dirty="0" smtClean="0"/>
              <a:t>Energy Savings between 37% and 47%.</a:t>
            </a:r>
          </a:p>
          <a:p>
            <a:r>
              <a:rPr lang="en-US" dirty="0" smtClean="0"/>
              <a:t>Yield </a:t>
            </a:r>
            <a:r>
              <a:rPr lang="en-US" dirty="0"/>
              <a:t>Increase due to post </a:t>
            </a:r>
            <a:r>
              <a:rPr lang="en-US" dirty="0" err="1"/>
              <a:t>tapeout</a:t>
            </a:r>
            <a:r>
              <a:rPr lang="en-US" dirty="0"/>
              <a:t> hold time adjust.  </a:t>
            </a:r>
            <a:endParaRPr lang="en-US" dirty="0" smtClean="0"/>
          </a:p>
          <a:p>
            <a:r>
              <a:rPr lang="en-US" sz="2400" b="1" i="1" dirty="0" smtClean="0"/>
              <a:t>Post Tape out adjustment</a:t>
            </a:r>
          </a:p>
          <a:p>
            <a:endParaRPr lang="en-US" dirty="0" smtClean="0"/>
          </a:p>
          <a:p>
            <a:endParaRPr lang="en-US" dirty="0"/>
          </a:p>
          <a:p>
            <a:endParaRPr lang="en-US" dirty="0"/>
          </a:p>
        </p:txBody>
      </p:sp>
      <p:pic>
        <p:nvPicPr>
          <p:cNvPr id="9" name="Picture 8"/>
          <p:cNvPicPr>
            <a:picLocks noChangeAspect="1"/>
          </p:cNvPicPr>
          <p:nvPr/>
        </p:nvPicPr>
        <p:blipFill rotWithShape="1">
          <a:blip r:embed="rId3"/>
          <a:srcRect l="40044" t="34374" r="6662" b="26042"/>
          <a:stretch/>
        </p:blipFill>
        <p:spPr>
          <a:xfrm>
            <a:off x="1143000" y="3505200"/>
            <a:ext cx="6934200" cy="2895600"/>
          </a:xfrm>
          <a:prstGeom prst="rect">
            <a:avLst/>
          </a:prstGeom>
        </p:spPr>
      </p:pic>
      <p:sp>
        <p:nvSpPr>
          <p:cNvPr id="10" name="Rectangle 9"/>
          <p:cNvSpPr/>
          <p:nvPr/>
        </p:nvSpPr>
        <p:spPr>
          <a:xfrm>
            <a:off x="5066222" y="6352143"/>
            <a:ext cx="2209800" cy="369332"/>
          </a:xfrm>
          <a:prstGeom prst="rect">
            <a:avLst/>
          </a:prstGeom>
        </p:spPr>
        <p:txBody>
          <a:bodyPr wrap="square">
            <a:spAutoFit/>
          </a:bodyPr>
          <a:lstStyle/>
          <a:p>
            <a:r>
              <a:rPr lang="en-US" dirty="0" smtClean="0">
                <a:solidFill>
                  <a:srgbClr val="222222"/>
                </a:solidFill>
                <a:latin typeface="Arial" panose="020B0604020202020204" pitchFamily="34" charset="0"/>
              </a:rPr>
              <a:t>[1]Zhang</a:t>
            </a:r>
            <a:r>
              <a:rPr lang="en-US" dirty="0">
                <a:solidFill>
                  <a:srgbClr val="222222"/>
                </a:solidFill>
                <a:latin typeface="Arial" panose="020B0604020202020204" pitchFamily="34" charset="0"/>
              </a:rPr>
              <a:t>, </a:t>
            </a:r>
            <a:r>
              <a:rPr lang="en-US" dirty="0" err="1" smtClean="0">
                <a:solidFill>
                  <a:srgbClr val="222222"/>
                </a:solidFill>
                <a:latin typeface="Arial" panose="020B0604020202020204" pitchFamily="34" charset="0"/>
              </a:rPr>
              <a:t>Yanqing</a:t>
            </a:r>
            <a:endParaRPr lang="en-US" dirty="0"/>
          </a:p>
        </p:txBody>
      </p:sp>
    </p:spTree>
    <p:extLst>
      <p:ext uri="{BB962C8B-B14F-4D97-AF65-F5344CB8AC3E}">
        <p14:creationId xmlns:p14="http://schemas.microsoft.com/office/powerpoint/2010/main" val="23663249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C:\Users\lg4er\Dropbox\Class\soc\project\comb_logic.png"/>
          <p:cNvPicPr>
            <a:picLocks noChangeAspect="1" noChangeArrowheads="1"/>
          </p:cNvPicPr>
          <p:nvPr/>
        </p:nvPicPr>
        <p:blipFill rotWithShape="1">
          <a:blip r:embed="rId3">
            <a:extLst>
              <a:ext uri="{28A0092B-C50C-407E-A947-70E740481C1C}">
                <a14:useLocalDpi xmlns:a14="http://schemas.microsoft.com/office/drawing/2010/main" val="0"/>
              </a:ext>
            </a:extLst>
          </a:blip>
          <a:srcRect t="38074" b="1179"/>
          <a:stretch/>
        </p:blipFill>
        <p:spPr bwMode="auto">
          <a:xfrm>
            <a:off x="0" y="3996293"/>
            <a:ext cx="9144000" cy="301410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a:bodyPr>
          <a:lstStyle/>
          <a:p>
            <a:pPr algn="ctr"/>
            <a:r>
              <a:rPr lang="en-US" b="1" dirty="0" smtClean="0"/>
              <a:t>What</a:t>
            </a:r>
            <a:r>
              <a:rPr lang="en-US" dirty="0" smtClean="0"/>
              <a:t> is Two Phase Latch design</a:t>
            </a:r>
            <a:endParaRPr lang="en-US" dirty="0"/>
          </a:p>
        </p:txBody>
      </p:sp>
      <p:pic>
        <p:nvPicPr>
          <p:cNvPr id="4098" name="Picture 2" descr="C:\Users\lg4er\Dropbox\Class\soc\project\comb_logic.png"/>
          <p:cNvPicPr>
            <a:picLocks noChangeAspect="1" noChangeArrowheads="1"/>
          </p:cNvPicPr>
          <p:nvPr/>
        </p:nvPicPr>
        <p:blipFill rotWithShape="1">
          <a:blip r:embed="rId3">
            <a:extLst>
              <a:ext uri="{28A0092B-C50C-407E-A947-70E740481C1C}">
                <a14:useLocalDpi xmlns:a14="http://schemas.microsoft.com/office/drawing/2010/main" val="0"/>
              </a:ext>
            </a:extLst>
          </a:blip>
          <a:srcRect b="63142"/>
          <a:stretch/>
        </p:blipFill>
        <p:spPr bwMode="auto">
          <a:xfrm>
            <a:off x="0" y="1828799"/>
            <a:ext cx="9144000" cy="1828801"/>
          </a:xfrm>
          <a:prstGeom prst="rect">
            <a:avLst/>
          </a:prstGeom>
          <a:noFill/>
          <a:extLst>
            <a:ext uri="{909E8E84-426E-40DD-AFC4-6F175D3DCCD1}">
              <a14:hiddenFill xmlns:a14="http://schemas.microsoft.com/office/drawing/2010/main">
                <a:solidFill>
                  <a:srgbClr val="FFFFFF"/>
                </a:solidFill>
              </a14:hiddenFill>
            </a:ext>
          </a:extLst>
        </p:spPr>
      </p:pic>
      <p:sp>
        <p:nvSpPr>
          <p:cNvPr id="12" name="Down Arrow 11"/>
          <p:cNvSpPr/>
          <p:nvPr/>
        </p:nvSpPr>
        <p:spPr>
          <a:xfrm rot="16200000">
            <a:off x="1096573" y="4392324"/>
            <a:ext cx="228600" cy="394384"/>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Down Arrow 17"/>
          <p:cNvSpPr/>
          <p:nvPr/>
        </p:nvSpPr>
        <p:spPr>
          <a:xfrm rot="5400000" flipH="1">
            <a:off x="4489108" y="4793908"/>
            <a:ext cx="228600" cy="394384"/>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045089" y="4222750"/>
            <a:ext cx="349592" cy="369332"/>
          </a:xfrm>
          <a:prstGeom prst="rect">
            <a:avLst/>
          </a:prstGeom>
          <a:noFill/>
        </p:spPr>
        <p:txBody>
          <a:bodyPr wrap="square" rtlCol="0">
            <a:spAutoFit/>
          </a:bodyPr>
          <a:lstStyle/>
          <a:p>
            <a:r>
              <a:rPr lang="en-US" dirty="0" smtClean="0">
                <a:solidFill>
                  <a:srgbClr val="FF0000"/>
                </a:solidFill>
              </a:rPr>
              <a:t>1</a:t>
            </a:r>
            <a:endParaRPr lang="en-US" dirty="0">
              <a:solidFill>
                <a:srgbClr val="FF0000"/>
              </a:solidFill>
            </a:endParaRPr>
          </a:p>
        </p:txBody>
      </p:sp>
      <p:sp>
        <p:nvSpPr>
          <p:cNvPr id="20" name="TextBox 19"/>
          <p:cNvSpPr txBox="1"/>
          <p:nvPr/>
        </p:nvSpPr>
        <p:spPr>
          <a:xfrm>
            <a:off x="4451008" y="4583668"/>
            <a:ext cx="349592" cy="369332"/>
          </a:xfrm>
          <a:prstGeom prst="rect">
            <a:avLst/>
          </a:prstGeom>
          <a:noFill/>
        </p:spPr>
        <p:txBody>
          <a:bodyPr wrap="square" rtlCol="0">
            <a:spAutoFit/>
          </a:bodyPr>
          <a:lstStyle/>
          <a:p>
            <a:r>
              <a:rPr lang="en-US" dirty="0">
                <a:solidFill>
                  <a:srgbClr val="FF0000"/>
                </a:solidFill>
              </a:rPr>
              <a:t>2</a:t>
            </a:r>
          </a:p>
        </p:txBody>
      </p:sp>
      <p:sp>
        <p:nvSpPr>
          <p:cNvPr id="21" name="Down Arrow 20"/>
          <p:cNvSpPr/>
          <p:nvPr/>
        </p:nvSpPr>
        <p:spPr>
          <a:xfrm rot="5400000" flipH="1">
            <a:off x="4489108" y="5157590"/>
            <a:ext cx="228600" cy="394384"/>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Down Arrow 22"/>
          <p:cNvSpPr/>
          <p:nvPr/>
        </p:nvSpPr>
        <p:spPr>
          <a:xfrm rot="16200000">
            <a:off x="1987892" y="4934628"/>
            <a:ext cx="228600" cy="394384"/>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1883277" y="4736068"/>
            <a:ext cx="349592" cy="369332"/>
          </a:xfrm>
          <a:prstGeom prst="rect">
            <a:avLst/>
          </a:prstGeom>
          <a:noFill/>
        </p:spPr>
        <p:txBody>
          <a:bodyPr wrap="square" rtlCol="0">
            <a:spAutoFit/>
          </a:bodyPr>
          <a:lstStyle/>
          <a:p>
            <a:r>
              <a:rPr lang="en-US" dirty="0" smtClean="0">
                <a:solidFill>
                  <a:srgbClr val="FF0000"/>
                </a:solidFill>
              </a:rPr>
              <a:t>1</a:t>
            </a:r>
            <a:endParaRPr lang="en-US" dirty="0">
              <a:solidFill>
                <a:srgbClr val="FF0000"/>
              </a:solidFill>
            </a:endParaRPr>
          </a:p>
        </p:txBody>
      </p:sp>
      <p:cxnSp>
        <p:nvCxnSpPr>
          <p:cNvPr id="28" name="Straight Connector 27"/>
          <p:cNvCxnSpPr/>
          <p:nvPr/>
        </p:nvCxnSpPr>
        <p:spPr>
          <a:xfrm flipV="1">
            <a:off x="2299384" y="4114800"/>
            <a:ext cx="0" cy="167640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4497885" y="4964668"/>
            <a:ext cx="349592" cy="369332"/>
          </a:xfrm>
          <a:prstGeom prst="rect">
            <a:avLst/>
          </a:prstGeom>
          <a:noFill/>
        </p:spPr>
        <p:txBody>
          <a:bodyPr wrap="square" rtlCol="0">
            <a:spAutoFit/>
          </a:bodyPr>
          <a:lstStyle/>
          <a:p>
            <a:r>
              <a:rPr lang="en-US" dirty="0">
                <a:solidFill>
                  <a:srgbClr val="FF0000"/>
                </a:solidFill>
              </a:rPr>
              <a:t>2</a:t>
            </a:r>
          </a:p>
        </p:txBody>
      </p:sp>
      <p:sp>
        <p:nvSpPr>
          <p:cNvPr id="3" name="Date Placeholder 2"/>
          <p:cNvSpPr>
            <a:spLocks noGrp="1"/>
          </p:cNvSpPr>
          <p:nvPr>
            <p:ph type="dt" sz="half" idx="10"/>
          </p:nvPr>
        </p:nvSpPr>
        <p:spPr/>
        <p:txBody>
          <a:bodyPr/>
          <a:lstStyle/>
          <a:p>
            <a:fld id="{39DC4B4D-73D9-4FA4-A468-3DD16F95747E}" type="datetime1">
              <a:rPr lang="en-US" smtClean="0"/>
              <a:t>5/9/2014</a:t>
            </a:fld>
            <a:endParaRPr lang="en-US"/>
          </a:p>
        </p:txBody>
      </p:sp>
      <p:sp>
        <p:nvSpPr>
          <p:cNvPr id="4" name="Slide Number Placeholder 3"/>
          <p:cNvSpPr>
            <a:spLocks noGrp="1"/>
          </p:cNvSpPr>
          <p:nvPr>
            <p:ph type="sldNum" sz="quarter" idx="12"/>
          </p:nvPr>
        </p:nvSpPr>
        <p:spPr/>
        <p:txBody>
          <a:bodyPr/>
          <a:lstStyle/>
          <a:p>
            <a:fld id="{CC5C7F78-7BB3-4949-905E-F3235951C3B9}" type="slidenum">
              <a:rPr lang="en-US" smtClean="0"/>
              <a:t>6</a:t>
            </a:fld>
            <a:endParaRPr lang="en-US"/>
          </a:p>
        </p:txBody>
      </p:sp>
    </p:spTree>
    <p:extLst>
      <p:ext uri="{BB962C8B-B14F-4D97-AF65-F5344CB8AC3E}">
        <p14:creationId xmlns:p14="http://schemas.microsoft.com/office/powerpoint/2010/main" val="676336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ppt_x"/>
                                          </p:val>
                                        </p:tav>
                                        <p:tav tm="100000">
                                          <p:val>
                                            <p:strVal val="#ppt_x"/>
                                          </p:val>
                                        </p:tav>
                                      </p:tavLst>
                                    </p:anim>
                                    <p:anim calcmode="lin" valueType="num">
                                      <p:cBhvr additive="base">
                                        <p:cTn id="21" dur="500" fill="hold"/>
                                        <p:tgtEl>
                                          <p:spTgt spid="20"/>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ppt_x"/>
                                          </p:val>
                                        </p:tav>
                                        <p:tav tm="100000">
                                          <p:val>
                                            <p:strVal val="#ppt_x"/>
                                          </p:val>
                                        </p:tav>
                                      </p:tavLst>
                                    </p:anim>
                                    <p:anim calcmode="lin" valueType="num">
                                      <p:cBhvr additive="base">
                                        <p:cTn id="2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ppt_x"/>
                                          </p:val>
                                        </p:tav>
                                        <p:tav tm="100000">
                                          <p:val>
                                            <p:strVal val="#ppt_x"/>
                                          </p:val>
                                        </p:tav>
                                      </p:tavLst>
                                    </p:anim>
                                    <p:anim calcmode="lin" valueType="num">
                                      <p:cBhvr additive="base">
                                        <p:cTn id="31" dur="500" fill="hold"/>
                                        <p:tgtEl>
                                          <p:spTgt spid="23"/>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500" fill="hold"/>
                                        <p:tgtEl>
                                          <p:spTgt spid="24"/>
                                        </p:tgtEl>
                                        <p:attrNameLst>
                                          <p:attrName>ppt_x</p:attrName>
                                        </p:attrNameLst>
                                      </p:cBhvr>
                                      <p:tavLst>
                                        <p:tav tm="0">
                                          <p:val>
                                            <p:strVal val="#ppt_x"/>
                                          </p:val>
                                        </p:tav>
                                        <p:tav tm="100000">
                                          <p:val>
                                            <p:strVal val="#ppt_x"/>
                                          </p:val>
                                        </p:tav>
                                      </p:tavLst>
                                    </p:anim>
                                    <p:anim calcmode="lin" valueType="num">
                                      <p:cBhvr additive="base">
                                        <p:cTn id="35" dur="500" fill="hold"/>
                                        <p:tgtEl>
                                          <p:spTgt spid="24"/>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additive="base">
                                        <p:cTn id="38" dur="500" fill="hold"/>
                                        <p:tgtEl>
                                          <p:spTgt spid="30"/>
                                        </p:tgtEl>
                                        <p:attrNameLst>
                                          <p:attrName>ppt_x</p:attrName>
                                        </p:attrNameLst>
                                      </p:cBhvr>
                                      <p:tavLst>
                                        <p:tav tm="0">
                                          <p:val>
                                            <p:strVal val="#ppt_x"/>
                                          </p:val>
                                        </p:tav>
                                        <p:tav tm="100000">
                                          <p:val>
                                            <p:strVal val="#ppt_x"/>
                                          </p:val>
                                        </p:tav>
                                      </p:tavLst>
                                    </p:anim>
                                    <p:anim calcmode="lin" valueType="num">
                                      <p:cBhvr additive="base">
                                        <p:cTn id="39" dur="500" fill="hold"/>
                                        <p:tgtEl>
                                          <p:spTgt spid="30"/>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fill="hold"/>
                                        <p:tgtEl>
                                          <p:spTgt spid="21"/>
                                        </p:tgtEl>
                                        <p:attrNameLst>
                                          <p:attrName>ppt_x</p:attrName>
                                        </p:attrNameLst>
                                      </p:cBhvr>
                                      <p:tavLst>
                                        <p:tav tm="0">
                                          <p:val>
                                            <p:strVal val="#ppt_x"/>
                                          </p:val>
                                        </p:tav>
                                        <p:tav tm="100000">
                                          <p:val>
                                            <p:strVal val="#ppt_x"/>
                                          </p:val>
                                        </p:tav>
                                      </p:tavLst>
                                    </p:anim>
                                    <p:anim calcmode="lin" valueType="num">
                                      <p:cBhvr additive="base">
                                        <p:cTn id="43"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8" grpId="0" animBg="1"/>
      <p:bldP spid="5" grpId="0"/>
      <p:bldP spid="20" grpId="0"/>
      <p:bldP spid="21" grpId="0" animBg="1"/>
      <p:bldP spid="23" grpId="0" animBg="1"/>
      <p:bldP spid="24" grpId="0"/>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How</a:t>
            </a:r>
            <a:r>
              <a:rPr lang="en-US" dirty="0" smtClean="0"/>
              <a:t> to implement Dual Phase</a:t>
            </a:r>
            <a:endParaRPr lang="en-US" dirty="0"/>
          </a:p>
        </p:txBody>
      </p:sp>
      <p:sp>
        <p:nvSpPr>
          <p:cNvPr id="3" name="Content Placeholder 2"/>
          <p:cNvSpPr>
            <a:spLocks noGrp="1"/>
          </p:cNvSpPr>
          <p:nvPr>
            <p:ph idx="1"/>
          </p:nvPr>
        </p:nvSpPr>
        <p:spPr/>
        <p:txBody>
          <a:bodyPr/>
          <a:lstStyle/>
          <a:p>
            <a:r>
              <a:rPr lang="en-US" dirty="0" smtClean="0"/>
              <a:t>Edge Triggered Synthesis</a:t>
            </a:r>
          </a:p>
          <a:p>
            <a:endParaRPr lang="en-US" dirty="0"/>
          </a:p>
          <a:p>
            <a:endParaRPr lang="en-US" dirty="0" smtClean="0"/>
          </a:p>
          <a:p>
            <a:endParaRPr lang="en-US" dirty="0"/>
          </a:p>
          <a:p>
            <a:r>
              <a:rPr lang="en-US" dirty="0" smtClean="0"/>
              <a:t>Latch Based Synthesis</a:t>
            </a:r>
            <a:endParaRPr lang="en-US" dirty="0"/>
          </a:p>
          <a:p>
            <a:pPr marL="0" indent="0">
              <a:buNone/>
            </a:pPr>
            <a:endParaRPr lang="en-US" dirty="0" smtClean="0"/>
          </a:p>
        </p:txBody>
      </p:sp>
      <p:pic>
        <p:nvPicPr>
          <p:cNvPr id="717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469" t="39167" r="86250" b="51203"/>
          <a:stretch/>
        </p:blipFill>
        <p:spPr bwMode="auto">
          <a:xfrm>
            <a:off x="1325273" y="4267200"/>
            <a:ext cx="3028950" cy="99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469" t="52130" r="86250" b="29444"/>
          <a:stretch/>
        </p:blipFill>
        <p:spPr bwMode="auto">
          <a:xfrm>
            <a:off x="5410200" y="3814762"/>
            <a:ext cx="3028950" cy="1895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6615" t="36482" r="83099" b="52222"/>
          <a:stretch/>
        </p:blipFill>
        <p:spPr bwMode="auto">
          <a:xfrm>
            <a:off x="1290637" y="2133600"/>
            <a:ext cx="3762375" cy="1162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562600" y="1447800"/>
            <a:ext cx="3505200" cy="954107"/>
          </a:xfrm>
          <a:prstGeom prst="rect">
            <a:avLst/>
          </a:prstGeom>
          <a:noFill/>
        </p:spPr>
        <p:txBody>
          <a:bodyPr wrap="square" rtlCol="0">
            <a:spAutoFit/>
          </a:bodyPr>
          <a:lstStyle/>
          <a:p>
            <a:r>
              <a:rPr lang="en-US" sz="2800" b="1" dirty="0" smtClean="0">
                <a:solidFill>
                  <a:schemeClr val="tx2"/>
                </a:solidFill>
                <a:latin typeface="+mj-lt"/>
              </a:rPr>
              <a:t>1. </a:t>
            </a:r>
            <a:r>
              <a:rPr lang="en-US" sz="2800" b="1" dirty="0" smtClean="0">
                <a:solidFill>
                  <a:schemeClr val="tx2"/>
                </a:solidFill>
                <a:latin typeface="+mj-lt"/>
              </a:rPr>
              <a:t>Re-writing </a:t>
            </a:r>
            <a:r>
              <a:rPr lang="en-US" sz="2800" b="1" dirty="0" smtClean="0">
                <a:solidFill>
                  <a:schemeClr val="tx2"/>
                </a:solidFill>
                <a:latin typeface="+mj-lt"/>
              </a:rPr>
              <a:t>the Verilog</a:t>
            </a:r>
            <a:endParaRPr lang="en-US" sz="2800" b="1" dirty="0">
              <a:solidFill>
                <a:schemeClr val="tx2"/>
              </a:solidFill>
              <a:latin typeface="+mj-lt"/>
            </a:endParaRPr>
          </a:p>
        </p:txBody>
      </p:sp>
      <p:sp>
        <p:nvSpPr>
          <p:cNvPr id="6" name="Date Placeholder 5"/>
          <p:cNvSpPr>
            <a:spLocks noGrp="1"/>
          </p:cNvSpPr>
          <p:nvPr>
            <p:ph type="dt" sz="half" idx="10"/>
          </p:nvPr>
        </p:nvSpPr>
        <p:spPr/>
        <p:txBody>
          <a:bodyPr/>
          <a:lstStyle/>
          <a:p>
            <a:fld id="{EEAA16E2-F29B-4436-8B6E-0E021F9909A1}" type="datetime1">
              <a:rPr lang="en-US" smtClean="0"/>
              <a:t>5/9/2014</a:t>
            </a:fld>
            <a:endParaRPr lang="en-US"/>
          </a:p>
        </p:txBody>
      </p:sp>
      <p:sp>
        <p:nvSpPr>
          <p:cNvPr id="7" name="Slide Number Placeholder 6"/>
          <p:cNvSpPr>
            <a:spLocks noGrp="1"/>
          </p:cNvSpPr>
          <p:nvPr>
            <p:ph type="sldNum" sz="quarter" idx="12"/>
          </p:nvPr>
        </p:nvSpPr>
        <p:spPr/>
        <p:txBody>
          <a:bodyPr/>
          <a:lstStyle/>
          <a:p>
            <a:fld id="{CC5C7F78-7BB3-4949-905E-F3235951C3B9}" type="slidenum">
              <a:rPr lang="en-US" smtClean="0"/>
              <a:t>7</a:t>
            </a:fld>
            <a:endParaRPr lang="en-US"/>
          </a:p>
        </p:txBody>
      </p:sp>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67728" y="2221270"/>
            <a:ext cx="1294943" cy="1294943"/>
          </a:xfrm>
          <a:prstGeom prst="rect">
            <a:avLst/>
          </a:prstGeom>
        </p:spPr>
      </p:pic>
    </p:spTree>
    <p:extLst>
      <p:ext uri="{BB962C8B-B14F-4D97-AF65-F5344CB8AC3E}">
        <p14:creationId xmlns:p14="http://schemas.microsoft.com/office/powerpoint/2010/main" val="2146163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fade">
                                      <p:cBhvr>
                                        <p:cTn id="7" dur="500"/>
                                        <p:tgtEl>
                                          <p:spTgt spid="717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70"/>
                                        </p:tgtEl>
                                        <p:attrNameLst>
                                          <p:attrName>style.visibility</p:attrName>
                                        </p:attrNameLst>
                                      </p:cBhvr>
                                      <p:to>
                                        <p:strVal val="visible"/>
                                      </p:to>
                                    </p:set>
                                    <p:animEffect transition="in" filter="fade">
                                      <p:cBhvr>
                                        <p:cTn id="12" dur="500"/>
                                        <p:tgtEl>
                                          <p:spTgt spid="717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implement dual phase</a:t>
            </a:r>
            <a:endParaRPr lang="en-US" dirty="0"/>
          </a:p>
        </p:txBody>
      </p:sp>
      <p:pic>
        <p:nvPicPr>
          <p:cNvPr id="8194"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2950" t="11728" r="87879" b="48457"/>
          <a:stretch/>
        </p:blipFill>
        <p:spPr bwMode="auto">
          <a:xfrm>
            <a:off x="4953000" y="2133600"/>
            <a:ext cx="2550102" cy="3113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841" t="51166" r="87879" b="9534"/>
          <a:stretch/>
        </p:blipFill>
        <p:spPr bwMode="auto">
          <a:xfrm>
            <a:off x="6781800" y="4248322"/>
            <a:ext cx="2059132" cy="24525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ontent Placeholder 2"/>
          <p:cNvSpPr txBox="1">
            <a:spLocks/>
          </p:cNvSpPr>
          <p:nvPr/>
        </p:nvSpPr>
        <p:spPr>
          <a:xfrm>
            <a:off x="457200" y="1600200"/>
            <a:ext cx="4495800" cy="4724400"/>
          </a:xfrm>
          <a:prstGeom prst="rect">
            <a:avLst/>
          </a:prstGeom>
        </p:spPr>
        <p:txBody>
          <a:bodyPr vert="horz">
            <a:normAutofit lnSpcReduction="10000"/>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r>
              <a:rPr lang="en-US" dirty="0" smtClean="0"/>
              <a:t>Disadvantages:</a:t>
            </a:r>
          </a:p>
          <a:p>
            <a:pPr lvl="1"/>
            <a:r>
              <a:rPr lang="en-US" dirty="0" smtClean="0"/>
              <a:t>Translate all the </a:t>
            </a:r>
            <a:r>
              <a:rPr lang="en-US" dirty="0" err="1" smtClean="0"/>
              <a:t>hdl</a:t>
            </a:r>
            <a:r>
              <a:rPr lang="en-US" dirty="0" smtClean="0"/>
              <a:t> code.</a:t>
            </a:r>
          </a:p>
          <a:p>
            <a:pPr lvl="1"/>
            <a:r>
              <a:rPr lang="en-US" dirty="0" smtClean="0"/>
              <a:t>Change test-benches.</a:t>
            </a:r>
          </a:p>
          <a:p>
            <a:pPr lvl="1"/>
            <a:r>
              <a:rPr lang="en-US" dirty="0" smtClean="0"/>
              <a:t>Re-verify</a:t>
            </a:r>
          </a:p>
          <a:p>
            <a:pPr lvl="1"/>
            <a:endParaRPr lang="en-US" dirty="0"/>
          </a:p>
          <a:p>
            <a:r>
              <a:rPr lang="en-US" dirty="0" smtClean="0"/>
              <a:t>Advantages:</a:t>
            </a:r>
          </a:p>
          <a:p>
            <a:pPr lvl="1"/>
            <a:r>
              <a:rPr lang="en-US" dirty="0" smtClean="0"/>
              <a:t>Verilog is an exact representation of what we want. </a:t>
            </a:r>
            <a:endParaRPr lang="en-US" dirty="0"/>
          </a:p>
          <a:p>
            <a:pPr lvl="1"/>
            <a:r>
              <a:rPr lang="en-US" dirty="0" smtClean="0"/>
              <a:t>Less error during back-end. </a:t>
            </a:r>
          </a:p>
          <a:p>
            <a:pPr lvl="1"/>
            <a:r>
              <a:rPr lang="en-US" dirty="0" smtClean="0"/>
              <a:t>Latch synthesis techniques.</a:t>
            </a:r>
          </a:p>
          <a:p>
            <a:endParaRPr lang="en-US" dirty="0" smtClean="0"/>
          </a:p>
          <a:p>
            <a:endParaRPr lang="en-US" dirty="0" smtClean="0"/>
          </a:p>
          <a:p>
            <a:endParaRPr lang="en-US" dirty="0" smtClean="0"/>
          </a:p>
          <a:p>
            <a:pPr marL="0" indent="0">
              <a:buFont typeface="Wingdings 2"/>
              <a:buNone/>
            </a:pPr>
            <a:endParaRPr lang="en-US" dirty="0" smtClean="0"/>
          </a:p>
        </p:txBody>
      </p:sp>
      <p:sp>
        <p:nvSpPr>
          <p:cNvPr id="8" name="TextBox 7"/>
          <p:cNvSpPr txBox="1"/>
          <p:nvPr/>
        </p:nvSpPr>
        <p:spPr>
          <a:xfrm>
            <a:off x="5562600" y="1447800"/>
            <a:ext cx="3505200" cy="523220"/>
          </a:xfrm>
          <a:prstGeom prst="rect">
            <a:avLst/>
          </a:prstGeom>
          <a:noFill/>
        </p:spPr>
        <p:txBody>
          <a:bodyPr wrap="square" rtlCol="0">
            <a:spAutoFit/>
          </a:bodyPr>
          <a:lstStyle/>
          <a:p>
            <a:r>
              <a:rPr lang="en-US" sz="2800" b="1" dirty="0" smtClean="0">
                <a:solidFill>
                  <a:schemeClr val="tx2"/>
                </a:solidFill>
                <a:latin typeface="+mj-lt"/>
              </a:rPr>
              <a:t>Re-writing the Verilog</a:t>
            </a:r>
            <a:endParaRPr lang="en-US" sz="2800" b="1" dirty="0">
              <a:solidFill>
                <a:schemeClr val="tx2"/>
              </a:solidFill>
              <a:latin typeface="+mj-lt"/>
            </a:endParaRPr>
          </a:p>
        </p:txBody>
      </p:sp>
      <p:sp>
        <p:nvSpPr>
          <p:cNvPr id="3" name="Date Placeholder 2"/>
          <p:cNvSpPr>
            <a:spLocks noGrp="1"/>
          </p:cNvSpPr>
          <p:nvPr>
            <p:ph type="dt" sz="half" idx="10"/>
          </p:nvPr>
        </p:nvSpPr>
        <p:spPr/>
        <p:txBody>
          <a:bodyPr/>
          <a:lstStyle/>
          <a:p>
            <a:fld id="{FDC860A0-2E38-4C38-98A9-D3763FD06CAC}" type="datetime1">
              <a:rPr lang="en-US" smtClean="0"/>
              <a:t>5/9/2014</a:t>
            </a:fld>
            <a:endParaRPr lang="en-US"/>
          </a:p>
        </p:txBody>
      </p:sp>
      <p:sp>
        <p:nvSpPr>
          <p:cNvPr id="4" name="Slide Number Placeholder 3"/>
          <p:cNvSpPr>
            <a:spLocks noGrp="1"/>
          </p:cNvSpPr>
          <p:nvPr>
            <p:ph type="sldNum" sz="quarter" idx="12"/>
          </p:nvPr>
        </p:nvSpPr>
        <p:spPr/>
        <p:txBody>
          <a:bodyPr/>
          <a:lstStyle/>
          <a:p>
            <a:fld id="{CC5C7F78-7BB3-4949-905E-F3235951C3B9}" type="slidenum">
              <a:rPr lang="en-US" smtClean="0"/>
              <a:t>8</a:t>
            </a:fld>
            <a:endParaRPr lang="en-US"/>
          </a:p>
        </p:txBody>
      </p:sp>
    </p:spTree>
    <p:extLst>
      <p:ext uri="{BB962C8B-B14F-4D97-AF65-F5344CB8AC3E}">
        <p14:creationId xmlns:p14="http://schemas.microsoft.com/office/powerpoint/2010/main" val="39359125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implement Dual Phase</a:t>
            </a:r>
            <a:endParaRPr lang="en-US" dirty="0"/>
          </a:p>
        </p:txBody>
      </p:sp>
      <p:pic>
        <p:nvPicPr>
          <p:cNvPr id="9218" name="Picture 2" descr="C:\Users\lg4er\Dropbox\Class\soc\project\master_slave_latch.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4191000"/>
            <a:ext cx="6973888" cy="2381250"/>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a:spLocks noGrp="1"/>
          </p:cNvSpPr>
          <p:nvPr>
            <p:ph idx="1"/>
          </p:nvPr>
        </p:nvSpPr>
        <p:spPr>
          <a:xfrm>
            <a:off x="457200" y="1600200"/>
            <a:ext cx="3733800" cy="4724400"/>
          </a:xfrm>
        </p:spPr>
        <p:txBody>
          <a:bodyPr/>
          <a:lstStyle/>
          <a:p>
            <a:r>
              <a:rPr lang="en-US" dirty="0" smtClean="0"/>
              <a:t>Requires Master-Slave Cell. </a:t>
            </a:r>
          </a:p>
          <a:p>
            <a:r>
              <a:rPr lang="en-US" dirty="0" smtClean="0"/>
              <a:t>Requires minimum </a:t>
            </a:r>
            <a:r>
              <a:rPr lang="en-US" dirty="0" err="1" smtClean="0"/>
              <a:t>verilog</a:t>
            </a:r>
            <a:r>
              <a:rPr lang="en-US" dirty="0" smtClean="0"/>
              <a:t> modification. </a:t>
            </a:r>
          </a:p>
          <a:p>
            <a:endParaRPr lang="en-US" dirty="0" smtClean="0"/>
          </a:p>
          <a:p>
            <a:endParaRPr lang="en-US" dirty="0" smtClean="0"/>
          </a:p>
          <a:p>
            <a:endParaRPr lang="en-US" dirty="0"/>
          </a:p>
          <a:p>
            <a:pPr marL="0" indent="0">
              <a:buNone/>
            </a:pPr>
            <a:endParaRPr lang="en-US" dirty="0" smtClean="0"/>
          </a:p>
        </p:txBody>
      </p:sp>
      <p:sp>
        <p:nvSpPr>
          <p:cNvPr id="4" name="Rectangle 3"/>
          <p:cNvSpPr/>
          <p:nvPr/>
        </p:nvSpPr>
        <p:spPr>
          <a:xfrm>
            <a:off x="1371600" y="4191000"/>
            <a:ext cx="24384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257800" y="4191000"/>
            <a:ext cx="24384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5562600" y="1447800"/>
            <a:ext cx="3505200" cy="954107"/>
          </a:xfrm>
          <a:prstGeom prst="rect">
            <a:avLst/>
          </a:prstGeom>
          <a:noFill/>
        </p:spPr>
        <p:txBody>
          <a:bodyPr wrap="square" rtlCol="0">
            <a:spAutoFit/>
          </a:bodyPr>
          <a:lstStyle/>
          <a:p>
            <a:r>
              <a:rPr lang="en-US" sz="2800" b="1" dirty="0" smtClean="0">
                <a:solidFill>
                  <a:schemeClr val="tx2"/>
                </a:solidFill>
                <a:latin typeface="+mj-lt"/>
              </a:rPr>
              <a:t>2. Master </a:t>
            </a:r>
            <a:r>
              <a:rPr lang="en-US" sz="2800" b="1" dirty="0" smtClean="0">
                <a:solidFill>
                  <a:schemeClr val="tx2"/>
                </a:solidFill>
                <a:latin typeface="+mj-lt"/>
              </a:rPr>
              <a:t>Slave Method</a:t>
            </a:r>
            <a:endParaRPr lang="en-US" sz="2800" b="1" dirty="0">
              <a:solidFill>
                <a:schemeClr val="tx2"/>
              </a:solidFill>
              <a:latin typeface="+mj-lt"/>
            </a:endParaRPr>
          </a:p>
        </p:txBody>
      </p:sp>
      <p:sp>
        <p:nvSpPr>
          <p:cNvPr id="3" name="Date Placeholder 2"/>
          <p:cNvSpPr>
            <a:spLocks noGrp="1"/>
          </p:cNvSpPr>
          <p:nvPr>
            <p:ph type="dt" sz="half" idx="10"/>
          </p:nvPr>
        </p:nvSpPr>
        <p:spPr/>
        <p:txBody>
          <a:bodyPr/>
          <a:lstStyle/>
          <a:p>
            <a:fld id="{AF136D9F-1136-40C8-BBA0-BB345D193FA9}" type="datetime1">
              <a:rPr lang="en-US" smtClean="0"/>
              <a:t>5/9/2014</a:t>
            </a:fld>
            <a:endParaRPr lang="en-US"/>
          </a:p>
        </p:txBody>
      </p:sp>
      <p:sp>
        <p:nvSpPr>
          <p:cNvPr id="5" name="Slide Number Placeholder 4"/>
          <p:cNvSpPr>
            <a:spLocks noGrp="1"/>
          </p:cNvSpPr>
          <p:nvPr>
            <p:ph type="sldNum" sz="quarter" idx="12"/>
          </p:nvPr>
        </p:nvSpPr>
        <p:spPr/>
        <p:txBody>
          <a:bodyPr/>
          <a:lstStyle/>
          <a:p>
            <a:fld id="{CC5C7F78-7BB3-4949-905E-F3235951C3B9}" type="slidenum">
              <a:rPr lang="en-US" smtClean="0"/>
              <a:t>9</a:t>
            </a:fld>
            <a:endParaRPr lang="en-US"/>
          </a:p>
        </p:txBody>
      </p:sp>
    </p:spTree>
    <p:extLst>
      <p:ext uri="{BB962C8B-B14F-4D97-AF65-F5344CB8AC3E}">
        <p14:creationId xmlns:p14="http://schemas.microsoft.com/office/powerpoint/2010/main" val="1231359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452</TotalTime>
  <Words>994</Words>
  <Application>Microsoft Office PowerPoint</Application>
  <PresentationFormat>On-screen Show (4:3)</PresentationFormat>
  <Paragraphs>259</Paragraphs>
  <Slides>23</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Constantia</vt:lpstr>
      <vt:lpstr>Wingdings 2</vt:lpstr>
      <vt:lpstr>Flow</vt:lpstr>
      <vt:lpstr>Two-phase Latch based design</vt:lpstr>
      <vt:lpstr>Agenda</vt:lpstr>
      <vt:lpstr>Why Two-Phase Latch Designs (1)</vt:lpstr>
      <vt:lpstr>Why Two-Phase Latch Designs (2)</vt:lpstr>
      <vt:lpstr>Why Two-Phase Latch Designs (3)</vt:lpstr>
      <vt:lpstr>What is Two Phase Latch design</vt:lpstr>
      <vt:lpstr>How to implement Dual Phase</vt:lpstr>
      <vt:lpstr>How to implement dual phase</vt:lpstr>
      <vt:lpstr>How to implement Dual Phase</vt:lpstr>
      <vt:lpstr>How to implement Dual Phase</vt:lpstr>
      <vt:lpstr>How to implement Dual Phase</vt:lpstr>
      <vt:lpstr>How to implement Dual Phase</vt:lpstr>
      <vt:lpstr>How to implement Dual Phase</vt:lpstr>
      <vt:lpstr>How to implement Dual Phase</vt:lpstr>
      <vt:lpstr>Results</vt:lpstr>
      <vt:lpstr>Case Analysis (MAC) (1)</vt:lpstr>
      <vt:lpstr>Case Analysis – MAC (2)</vt:lpstr>
      <vt:lpstr>MAC Unit (1) Results</vt:lpstr>
      <vt:lpstr>Simulations Results</vt:lpstr>
      <vt:lpstr>PowerPoint Presentation</vt:lpstr>
      <vt:lpstr>FIR Implementation</vt:lpstr>
      <vt:lpstr>Future Work</vt:lpstr>
      <vt:lpstr>References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lg4er</dc:creator>
  <cp:lastModifiedBy>lpgonzalezg</cp:lastModifiedBy>
  <cp:revision>31</cp:revision>
  <dcterms:created xsi:type="dcterms:W3CDTF">2014-05-09T01:48:36Z</dcterms:created>
  <dcterms:modified xsi:type="dcterms:W3CDTF">2014-05-09T13:14:15Z</dcterms:modified>
</cp:coreProperties>
</file>